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embeddedFontLst>
    <p:embeddedFont>
      <p:font typeface="Aharoni" panose="02010803020104030203" pitchFamily="2" charset="-79"/>
      <p:bold r:id="rId18"/>
    </p:embeddedFont>
    <p:embeddedFont>
      <p:font typeface="Algerian" panose="04020705040A02060702" pitchFamily="82" charset="0"/>
      <p:regular r:id="rId19"/>
    </p:embeddedFont>
    <p:embeddedFont>
      <p:font typeface="Aparajita" panose="020B0502040204020203" pitchFamily="18" charset="0"/>
      <p:bold r:id="rId20"/>
    </p:embeddedFont>
    <p:embeddedFont>
      <p:font typeface="Arial Black" panose="020B0A04020102020204" pitchFamily="34" charset="0"/>
      <p:regular r:id="rId21"/>
      <p:bold r:id="rId22"/>
    </p:embeddedFont>
    <p:embeddedFont>
      <p:font typeface="Arimo" panose="020B0604020202020204" charset="0"/>
      <p:regular r:id="rId23"/>
      <p:bold r:id="rId24"/>
      <p:italic r:id="rId25"/>
      <p:boldItalic r:id="rId26"/>
    </p:embeddedFont>
    <p:embeddedFont>
      <p:font typeface="Bodoni" panose="020B0604020202020204" charset="0"/>
      <p:bold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Teko" panose="020B060402020202020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96609349d2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96609349d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96609349d2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96609349d2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/>
          <p:nvPr/>
        </p:nvSpPr>
        <p:spPr>
          <a:xfrm>
            <a:off x="457200" y="1600200"/>
            <a:ext cx="8153399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 i="0" u="none" strike="noStrike" cap="none">
                <a:solidFill>
                  <a:srgbClr val="7030A0"/>
                </a:solidFill>
                <a:latin typeface="Algerian"/>
                <a:ea typeface="Algerian"/>
                <a:cs typeface="Algerian"/>
                <a:sym typeface="Algerian"/>
              </a:rPr>
              <a:t>The Age of Expl</a:t>
            </a:r>
            <a:r>
              <a:rPr lang="en-US" sz="8800" b="1">
                <a:solidFill>
                  <a:srgbClr val="7030A0"/>
                </a:solidFill>
                <a:latin typeface="Algerian"/>
                <a:ea typeface="Algerian"/>
                <a:cs typeface="Algerian"/>
                <a:sym typeface="Algerian"/>
              </a:rPr>
              <a:t>oration</a:t>
            </a:r>
            <a:endParaRPr sz="8800" b="1" i="0" u="none" strike="noStrike" cap="none">
              <a:solidFill>
                <a:srgbClr val="7030A0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>
            <a:spLocks noGrp="1"/>
          </p:cNvSpPr>
          <p:nvPr>
            <p:ph type="title"/>
          </p:nvPr>
        </p:nvSpPr>
        <p:spPr>
          <a:xfrm>
            <a:off x="0" y="152400"/>
            <a:ext cx="9144000" cy="71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lgerian"/>
              <a:buNone/>
            </a:pPr>
            <a:r>
              <a:rPr lang="en-US" sz="2800" b="1">
                <a:solidFill>
                  <a:srgbClr val="7030A0"/>
                </a:solidFill>
                <a:latin typeface="Algerian"/>
                <a:ea typeface="Algerian"/>
                <a:cs typeface="Algerian"/>
                <a:sym typeface="Algerian"/>
              </a:rPr>
              <a:t>The End of the Voyage and Columbus’s Legacy</a:t>
            </a:r>
            <a:endParaRPr sz="2800" b="1">
              <a:solidFill>
                <a:srgbClr val="7030A0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161" name="Google Shape;161;p22"/>
          <p:cNvSpPr txBox="1">
            <a:spLocks noGrp="1"/>
          </p:cNvSpPr>
          <p:nvPr>
            <p:ph type="body" idx="1"/>
          </p:nvPr>
        </p:nvSpPr>
        <p:spPr>
          <a:xfrm>
            <a:off x="457200" y="914400"/>
            <a:ext cx="8229600" cy="521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b="1">
                <a:latin typeface="Arial"/>
                <a:ea typeface="Arial"/>
                <a:cs typeface="Arial"/>
                <a:sym typeface="Arial"/>
              </a:rPr>
              <a:t>In 1502, Columbus would discover the following places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4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Central America and Panama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62" name="Google Shape;162;p22" descr="http://www.ohwy.com/history%20pictures/maps/colvoyag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752600"/>
            <a:ext cx="5257800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2"/>
          <p:cNvSpPr txBox="1"/>
          <p:nvPr/>
        </p:nvSpPr>
        <p:spPr>
          <a:xfrm>
            <a:off x="5562600" y="1981200"/>
            <a:ext cx="3505200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CC00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00CC00"/>
                </a:solidFill>
                <a:latin typeface="Arial"/>
                <a:ea typeface="Arial"/>
                <a:cs typeface="Arial"/>
                <a:sym typeface="Arial"/>
              </a:rPr>
              <a:t>Columbus Day is celebrated in the United States each year on the 2</a:t>
            </a:r>
            <a:r>
              <a:rPr lang="en-US" sz="1800" b="1" baseline="30000">
                <a:solidFill>
                  <a:srgbClr val="00CC00"/>
                </a:solidFill>
                <a:latin typeface="Arial"/>
                <a:ea typeface="Arial"/>
                <a:cs typeface="Arial"/>
                <a:sym typeface="Arial"/>
              </a:rPr>
              <a:t>nd</a:t>
            </a:r>
            <a:r>
              <a:rPr lang="en-US" sz="1800" b="1">
                <a:solidFill>
                  <a:srgbClr val="00CC00"/>
                </a:solidFill>
                <a:latin typeface="Arial"/>
                <a:ea typeface="Arial"/>
                <a:cs typeface="Arial"/>
                <a:sym typeface="Arial"/>
              </a:rPr>
              <a:t> Monday in October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CC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His major contribution and what he is often remembered for is that he was the first to visit, settle and stay in these lands for a period of time</a:t>
            </a:r>
            <a:endParaRPr sz="18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22" descr="C:\Users\Heather\AppData\Local\Microsoft\Windows\Temporary Internet Files\Content.IE5\3I513STW\MC900051019[1].wm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93510" y="4950440"/>
            <a:ext cx="2764690" cy="1678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600"/>
              <a:buFont typeface="Algerian"/>
              <a:buNone/>
            </a:pPr>
            <a:r>
              <a:rPr lang="en-US" sz="3600" b="1">
                <a:solidFill>
                  <a:srgbClr val="7030A0"/>
                </a:solidFill>
                <a:latin typeface="Algerian"/>
                <a:ea typeface="Algerian"/>
                <a:cs typeface="Algerian"/>
                <a:sym typeface="Algerian"/>
              </a:rPr>
              <a:t>…Continuing with Vasco Da Gama</a:t>
            </a:r>
            <a:endParaRPr sz="3600" b="1">
              <a:solidFill>
                <a:srgbClr val="7030A0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pic>
        <p:nvPicPr>
          <p:cNvPr id="170" name="Google Shape;170;p23" descr="http://www.biography.com/imported/images/Biography/Images/Profiles/G/Vasco-da-Gama-9305736-1-402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1143000"/>
            <a:ext cx="2895600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3"/>
          <p:cNvSpPr txBox="1"/>
          <p:nvPr/>
        </p:nvSpPr>
        <p:spPr>
          <a:xfrm>
            <a:off x="0" y="762000"/>
            <a:ext cx="3276600" cy="5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Arial"/>
              <a:buChar char="•"/>
            </a:pPr>
            <a:r>
              <a:rPr lang="en-US" sz="2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Born c. 1460 in Sines, Portugal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F3151"/>
              </a:buClr>
              <a:buSzPts val="2200"/>
              <a:buFont typeface="Arial"/>
              <a:buChar char="•"/>
            </a:pPr>
            <a:r>
              <a:rPr lang="en-US" sz="2200" b="1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Born into a noble family as the son of Estevao da Gama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CC00"/>
              </a:buClr>
              <a:buSzPts val="2200"/>
              <a:buFont typeface="Arial"/>
              <a:buChar char="•"/>
            </a:pPr>
            <a:r>
              <a:rPr lang="en-US" sz="2200" b="1">
                <a:solidFill>
                  <a:srgbClr val="00CC00"/>
                </a:solidFill>
                <a:latin typeface="Arial"/>
                <a:ea typeface="Arial"/>
                <a:cs typeface="Arial"/>
                <a:sym typeface="Arial"/>
              </a:rPr>
              <a:t>Joined the Navy when he was older and learned navigation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2200"/>
              <a:buFont typeface="Arial"/>
              <a:buChar char="•"/>
            </a:pPr>
            <a:r>
              <a:rPr lang="en-US" sz="22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Commissioned by King Manuel of Portugal to find a route directly to India from Portugal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Portugal was now one of most powerful maritime countries in Europe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3"/>
          <p:cNvSpPr txBox="1"/>
          <p:nvPr/>
        </p:nvSpPr>
        <p:spPr>
          <a:xfrm>
            <a:off x="4343400" y="4800600"/>
            <a:ext cx="3962400" cy="16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 1487 Bartolomeu Dias rounded the Cape of Good Hope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Showed that the Atlantic and Indian Oceans were connected</a:t>
            </a:r>
            <a:endParaRPr sz="20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23" descr="http://www.eldertreks.com/images/maps/ETTD000299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00800" y="1447800"/>
            <a:ext cx="25908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959"/>
              <a:buFont typeface="Algerian"/>
              <a:buNone/>
            </a:pPr>
            <a:r>
              <a:rPr lang="en-US" sz="3959" b="1">
                <a:solidFill>
                  <a:srgbClr val="7030A0"/>
                </a:solidFill>
                <a:latin typeface="Algerian"/>
                <a:ea typeface="Algerian"/>
                <a:cs typeface="Algerian"/>
                <a:sym typeface="Algerian"/>
              </a:rPr>
              <a:t>The Voyages of Vasco da Gama</a:t>
            </a:r>
            <a:endParaRPr sz="3959" b="1">
              <a:solidFill>
                <a:srgbClr val="7030A0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179" name="Google Shape;179;p24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Char char="•"/>
            </a:pPr>
            <a:r>
              <a:rPr lang="en-US" sz="2200" b="1">
                <a:solidFill>
                  <a:srgbClr val="0000FF"/>
                </a:solidFill>
                <a:latin typeface="Aparajita"/>
                <a:ea typeface="Aparajita"/>
                <a:cs typeface="Aparajita"/>
                <a:sym typeface="Aparajita"/>
              </a:rPr>
              <a:t>Da Gama wanted to prove Christopher Columbus wrong (Columbus thought that he had found a route to India when in fact he had found a route to the America’s)</a:t>
            </a:r>
            <a:endParaRPr sz="2200" b="1">
              <a:solidFill>
                <a:srgbClr val="0000FF"/>
              </a:solidFill>
              <a:latin typeface="Aparajita"/>
              <a:ea typeface="Aparajita"/>
              <a:cs typeface="Aparajita"/>
              <a:sym typeface="Aparajita"/>
            </a:endParaRPr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rgbClr val="FF9900"/>
              </a:buClr>
              <a:buSzPts val="2200"/>
              <a:buChar char="•"/>
            </a:pPr>
            <a:r>
              <a:rPr lang="en-US" sz="2200" b="1">
                <a:solidFill>
                  <a:srgbClr val="FF9900"/>
                </a:solidFill>
                <a:latin typeface="Aparajita"/>
                <a:ea typeface="Aparajita"/>
                <a:cs typeface="Aparajita"/>
                <a:sym typeface="Aparajita"/>
              </a:rPr>
              <a:t>In 1502, da Gama led 10 ships on another journey to India</a:t>
            </a:r>
            <a:endParaRPr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rgbClr val="0000FF"/>
              </a:buClr>
              <a:buSzPts val="2200"/>
              <a:buChar char="•"/>
            </a:pPr>
            <a:r>
              <a:rPr lang="en-US" sz="2200" b="1">
                <a:solidFill>
                  <a:srgbClr val="0000FF"/>
                </a:solidFill>
                <a:latin typeface="Aparajita"/>
                <a:ea typeface="Aparajita"/>
                <a:cs typeface="Aparajita"/>
                <a:sym typeface="Aparajita"/>
              </a:rPr>
              <a:t>Along the East coast of Africa, da Gama and his crew terrorized Muslim ports</a:t>
            </a:r>
            <a:endParaRPr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rgbClr val="FF9900"/>
              </a:buClr>
              <a:buSzPts val="2200"/>
              <a:buChar char="•"/>
            </a:pPr>
            <a:r>
              <a:rPr lang="en-US" sz="2200" b="1">
                <a:solidFill>
                  <a:srgbClr val="FF9900"/>
                </a:solidFill>
                <a:latin typeface="Aparajita"/>
                <a:ea typeface="Aparajita"/>
                <a:cs typeface="Aparajita"/>
                <a:sym typeface="Aparajita"/>
              </a:rPr>
              <a:t>Next, they moved to Calicut and killed 38 people in the trade ports</a:t>
            </a:r>
            <a:endParaRPr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rgbClr val="0000FF"/>
              </a:buClr>
              <a:buSzPts val="2200"/>
              <a:buChar char="•"/>
            </a:pPr>
            <a:r>
              <a:rPr lang="en-US" sz="2200" b="1">
                <a:solidFill>
                  <a:srgbClr val="0000FF"/>
                </a:solidFill>
                <a:latin typeface="Aparajita"/>
                <a:ea typeface="Aparajita"/>
                <a:cs typeface="Aparajita"/>
                <a:sym typeface="Aparajita"/>
              </a:rPr>
              <a:t>After forming an alliance with the ruler of Cochin, da Gama and his crew left for Portugal on February 20, 1503 and returned to Portugal on October 11</a:t>
            </a:r>
            <a:r>
              <a:rPr lang="en-US" sz="2200" b="1" baseline="30000">
                <a:solidFill>
                  <a:srgbClr val="0000FF"/>
                </a:solidFill>
                <a:latin typeface="Aparajita"/>
                <a:ea typeface="Aparajita"/>
                <a:cs typeface="Aparajita"/>
                <a:sym typeface="Aparajita"/>
              </a:rPr>
              <a:t>th</a:t>
            </a:r>
            <a:r>
              <a:rPr lang="en-US" sz="2200" b="1">
                <a:solidFill>
                  <a:srgbClr val="0000FF"/>
                </a:solidFill>
                <a:latin typeface="Aparajita"/>
                <a:ea typeface="Aparajita"/>
                <a:cs typeface="Aparajita"/>
                <a:sym typeface="Aparajita"/>
              </a:rPr>
              <a:t>.</a:t>
            </a:r>
            <a:endParaRPr sz="2200" b="1">
              <a:solidFill>
                <a:srgbClr val="0000FF"/>
              </a:solidFill>
              <a:latin typeface="Aparajita"/>
              <a:ea typeface="Aparajita"/>
              <a:cs typeface="Aparajita"/>
              <a:sym typeface="Aparajit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Algerian"/>
              <a:buNone/>
            </a:pPr>
            <a:r>
              <a:rPr lang="en-US" sz="4000" b="1">
                <a:solidFill>
                  <a:srgbClr val="7030A0"/>
                </a:solidFill>
                <a:latin typeface="Algerian"/>
                <a:ea typeface="Algerian"/>
                <a:cs typeface="Algerian"/>
                <a:sym typeface="Algerian"/>
              </a:rPr>
              <a:t>Ferdinand Magellan</a:t>
            </a:r>
            <a:endParaRPr sz="4000" b="1">
              <a:solidFill>
                <a:srgbClr val="7030A0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pic>
        <p:nvPicPr>
          <p:cNvPr id="185" name="Google Shape;185;p25" descr="http://world-civ-2012-13.wikispaces.com/file/view/Ferdinand-Magellan-9395202-1-402.jpg/365213490/279x279/Ferdinand-Magellan-9395202-1-402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295400"/>
            <a:ext cx="31242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5"/>
          <p:cNvSpPr txBox="1"/>
          <p:nvPr/>
        </p:nvSpPr>
        <p:spPr>
          <a:xfrm>
            <a:off x="3487300" y="797513"/>
            <a:ext cx="5486400" cy="52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400"/>
              <a:buFont typeface="Arial"/>
              <a:buChar char="•"/>
            </a:pPr>
            <a:r>
              <a:rPr lang="en-US" sz="2400" b="1">
                <a:solidFill>
                  <a:srgbClr val="FF0066"/>
                </a:solidFill>
                <a:latin typeface="Arimo"/>
                <a:ea typeface="Arimo"/>
                <a:cs typeface="Arimo"/>
                <a:sym typeface="Arimo"/>
              </a:rPr>
              <a:t>Born c. 1480 in Sabrosa, Portugal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Died April 27, 1521 in Mactan, Philippines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400"/>
              <a:buFont typeface="Arial"/>
              <a:buChar char="•"/>
            </a:pPr>
            <a:r>
              <a:rPr lang="en-US" sz="2400" b="1">
                <a:solidFill>
                  <a:srgbClr val="FF0066"/>
                </a:solidFill>
                <a:latin typeface="Arimo"/>
                <a:ea typeface="Arimo"/>
                <a:cs typeface="Arimo"/>
                <a:sym typeface="Arimo"/>
              </a:rPr>
              <a:t>Magellan, who was Portuguese but served Spain, led the first European voyage to circumnavigate the globe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Portugal was no longer willing to employ him after he was falsely accused of trading with the Moors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400"/>
              <a:buFont typeface="Arial"/>
              <a:buChar char="•"/>
            </a:pPr>
            <a:r>
              <a:rPr lang="en-US" sz="2400" b="1">
                <a:solidFill>
                  <a:srgbClr val="FF0066"/>
                </a:solidFill>
                <a:latin typeface="Arimo"/>
                <a:ea typeface="Arimo"/>
                <a:cs typeface="Arimo"/>
                <a:sym typeface="Arimo"/>
              </a:rPr>
              <a:t>Magellan moved to Seville, Spain in 1517 to offer his navigational services to King Charles V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400"/>
              <a:buFont typeface="Arial"/>
              <a:buChar char="•"/>
            </a:pPr>
            <a:r>
              <a:rPr lang="en-US" sz="2400" b="1">
                <a:solidFill>
                  <a:srgbClr val="FF0066"/>
                </a:solidFill>
                <a:latin typeface="Arimo"/>
                <a:ea typeface="Arimo"/>
                <a:cs typeface="Arimo"/>
                <a:sym typeface="Arimo"/>
              </a:rPr>
              <a:t>Magellan’s voyages proved once and for all that the Earth was Round</a:t>
            </a:r>
            <a:endParaRPr sz="2400" b="1">
              <a:solidFill>
                <a:srgbClr val="FF0066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187" name="Google Shape;187;p25" descr="http://logos.co/1024/royalty-free-vector-logo-icon-of-a-3d-gold-arrow-circling-a-globe-featuring-america-by-beboy-46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114800"/>
            <a:ext cx="3568700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600"/>
              <a:buFont typeface="Algerian"/>
              <a:buNone/>
            </a:pPr>
            <a:r>
              <a:rPr lang="en-US" sz="3600" b="1">
                <a:solidFill>
                  <a:srgbClr val="7030A0"/>
                </a:solidFill>
                <a:latin typeface="Algerian"/>
                <a:ea typeface="Algerian"/>
                <a:cs typeface="Algerian"/>
                <a:sym typeface="Algerian"/>
              </a:rPr>
              <a:t>Magellan…The Final Years</a:t>
            </a:r>
            <a:endParaRPr sz="3600" b="1">
              <a:solidFill>
                <a:srgbClr val="7030A0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193" name="Google Shape;193;p26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Char char="•"/>
            </a:pPr>
            <a:r>
              <a:rPr lang="en-US" sz="28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Voyage to “</a:t>
            </a:r>
            <a:r>
              <a:rPr lang="en-US" sz="2800" b="1">
                <a:latin typeface="Arial"/>
                <a:ea typeface="Arial"/>
                <a:cs typeface="Arial"/>
                <a:sym typeface="Arial"/>
              </a:rPr>
              <a:t>circumnavigate</a:t>
            </a:r>
            <a:r>
              <a:rPr lang="en-US" sz="28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” the globe began on September 20, 1519</a:t>
            </a:r>
            <a:r>
              <a:rPr lang="en-US" sz="2800"/>
              <a:t> (</a:t>
            </a:r>
            <a:r>
              <a:rPr lang="en-US" sz="28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To go completely around especially by water</a:t>
            </a:r>
            <a:r>
              <a:rPr lang="en-US" sz="2800"/>
              <a:t>)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0070C0"/>
              </a:buClr>
              <a:buSzPts val="2800"/>
              <a:buChar char="•"/>
            </a:pPr>
            <a:r>
              <a:rPr lang="en-US" sz="28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October 1520, the fleet of ships entered what is today called the “</a:t>
            </a:r>
            <a:r>
              <a:rPr lang="en-US" sz="2800" b="1">
                <a:latin typeface="Arial"/>
                <a:ea typeface="Arial"/>
                <a:cs typeface="Arial"/>
                <a:sym typeface="Arial"/>
              </a:rPr>
              <a:t>Strait of Magellan</a:t>
            </a:r>
            <a:r>
              <a:rPr lang="en-US" sz="28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2800"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26" descr="http://www.watertown.k12.ma.us/cunniff/americanhistorycentral/Graphic_Images/Maps/strait_magellan_labe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3733800"/>
            <a:ext cx="4419600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6"/>
          <p:cNvSpPr txBox="1"/>
          <p:nvPr/>
        </p:nvSpPr>
        <p:spPr>
          <a:xfrm>
            <a:off x="4953000" y="4038600"/>
            <a:ext cx="4191000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2800"/>
              <a:buFont typeface="Arial"/>
              <a:buChar char="•"/>
            </a:pPr>
            <a:r>
              <a:rPr lang="en-US" sz="2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The voyage thru the Strait of Magellan took about one month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2800"/>
              <a:buFont typeface="Arial"/>
              <a:buChar char="•"/>
            </a:pPr>
            <a:r>
              <a:rPr lang="en-US" sz="2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One of the ship masters fled and sailed home to Spain</a:t>
            </a:r>
            <a:endParaRPr sz="2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959"/>
              <a:buFont typeface="Algerian"/>
              <a:buNone/>
            </a:pPr>
            <a:r>
              <a:rPr lang="en-US" sz="3959" b="1">
                <a:solidFill>
                  <a:srgbClr val="7030A0"/>
                </a:solidFill>
                <a:latin typeface="Algerian"/>
                <a:ea typeface="Algerian"/>
                <a:cs typeface="Algerian"/>
                <a:sym typeface="Algerian"/>
              </a:rPr>
              <a:t>Circling the Globe…Finally</a:t>
            </a:r>
            <a:endParaRPr sz="3959" b="1">
              <a:solidFill>
                <a:srgbClr val="7030A0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201" name="Google Shape;201;p27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8610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202" name="Google Shape;202;p27" descr="http://explorers7magellan.wikispaces.com/file/view/megalln_routs.gif/225978234/megalln_routs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1524000"/>
            <a:ext cx="8153400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/>
        </p:nvSpPr>
        <p:spPr>
          <a:xfrm>
            <a:off x="0" y="152400"/>
            <a:ext cx="91440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It all began with “</a:t>
            </a:r>
            <a:r>
              <a:rPr lang="en-US" sz="3600" b="0" i="0" u="none" strike="noStrike" cap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Prince Henry the Navigator</a:t>
            </a:r>
            <a:r>
              <a:rPr lang="en-US" sz="36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.”  </a:t>
            </a:r>
            <a:endParaRPr/>
          </a:p>
        </p:txBody>
      </p:sp>
      <p:sp>
        <p:nvSpPr>
          <p:cNvPr id="94" name="Google Shape;94;p14" descr="data:image/jpeg;base64,/9j/4AAQSkZJRgABAQAAAQABAAD/2wCEAAkGBxQTEhUUExQWFRUXGBoXGBcYGBYaHRgZHBodFx8fFxoaHSggGxolHBgcJDIhJSkrLi4uGh8zODMsNygtLisBCgoKDg0OGhAQGywlHyQsLDQsKywsLSwsLCwsLCwsLCwsLywsLCwsLCwsLywsLCwsLCwsLywsLCwsLCwsLCwsLP/AABEIAMgAsAMBIgACEQEDEQH/xAAcAAABBQEBAQAAAAAAAAAAAAACAQMEBQYABwj/xAA6EAABAgQDBgQGAgICAQUBAAABAhEAAyExEkFRBAVhcYHwIpGhwQYTMrHR4ULxI1IzcoIUNGJjogf/xAAaAQACAwEBAAAAAAAAAAAAAAAAAgEEBQMG/8QALhEAAgIBBQAAAwUJAAAAAAAAAAECEQMEEiExQSIyYRNCUfDxFCNxgZGhscHR/9oADAMBAAIRAxEAPwDIrRQkdGtQD7w9tcsLBw4U1PhDksBca8BDi0FhobGsNypKFBvCVPawIyILeGoJe0ZV+mxXhU7w3eVpxAEKA0ZxeuhDesVcpFOvsI020ugApLpCibVXX0ofWIG8pfy/EwAXellUo2lPMGLGPJ4V8mJLkrypgOVfOOM4uw89e/eBnT0s7Pdm5PEVW0qNbUypm147JHFySJSp7GpZoBe3CzvyHvEBSQ9Bx9TCGpfWG2I5vIyynbWClilTg0IZsNXfN3z+zQCdubInrEUgP6c6wtWHfODag3yJiNsGYPp7mCG1JqxbodDENqd3hVIplbXiexEbUMpyLiRMcjDWotXyEWOyGgcE05aRlkFi49O6xN2fb5ic34M41zt55xynib6O+PMl2jVoVlUd2gV1tk1uucV+x78SWxpw1yqn8j1ialaSHSUsa0LxTlBxfKL0ZxkuGBNFMyK5Z3zvFJv3ZnlOLir8CwPt5RfGW/uGseENrlBQIIcEfekNCe12Lkx740YmUK9QR0eCmW8/UA26Q4dmwlSTcEjjSrjoYbnEYj18qxo3ZjtV2AhmPWuVodSWxP8AnX1rDQR33eHA1eUDBG1nA0HP9wKF0pXvXyjp6mIzqRDNVul2TUnll5RnJcGrZLE3w+IG+VOPnFTvbb0pQqU2IqHRNXfndh1iVPn4JeJX8UjqRQZZmMlMViUVal47YcSbtnHPm2ql6ICCDfgMoTO3dYMB27FtesNPFwoCgd8IVJpCIMKEnLv9QAEFQQNBADhWCBpAAYtBCjcO6wKfMdmOSr9nWFGCR7QYENpFR51hzTl7wEphO0HKnKSXSW9eFR5QB4/fvWOIaFaGTa6L3ZN7J/lQgp1rWpB6W4xK2faEqFC/pnmIy5hyWtQ+ksefF44ywRfRZhqZLsl782cCZiFlMOSmNNePSKZa3A0b830i02veONBExJB8LEEMDWpcPr5xXFIyPMM2XOOuO1GmV8zTlaGrdLweIc9THACnDk0AdMu7+sdDibacMSvMtCSatq3t+o6apl9Ol46VysC3BmvGd4aq7KH4jnVSgWbEeOSX5B/OKYxP33/zTNEkJ8qfd4rzF/GqijNzO5tjiFeeIfmAKKevJoX+PX8wioc5iikSFAG9rcnIfnEYGHpiv0+ovEMkRI9unbxyk8v6Yerwky553GmkKU3zo1+DvAByL10/qOAoOlTCSh4gO7w4TQU0prf1gAIqLJI0IqzUIv5weIGup94YQsAJo4qG4HWBC6BqaxFE2SUFzBZdOGre0NSlM3n9j7esOA0HlEMZM5Q77tBpPfSCBpxtzaOwwoxykBQq/wCIiTJZB4nt/wC4mvHLTqH/AKiU6BqyEtL1FBoHYcoaaHVgpLcu/WAUnMQ6OTNfNUCo9+cPyVgCnFv7ivxVPX9RJDv6xQlHijUTMtvAf5Zrv9ah/wDomIhiw3w3zll7nF1IBiA8XodIzZqpMQG8KBAiDGUMILBLFTbpHISSaXNAOJtGk3d8OFSQpQcHvoPWOc8kYcyOuPHKbpGeKLhwM73tZoRUmh4N5tG92b4aGEeGrWwh/J7xZI+HkEMZQZmoAQS+VKU9oqy12NFhaOR5gpBBfSvrk8AujC7etXrHpG2fDUsn/iI1IGEMxrbt4zu+vh35dUOasxsHFG8iK5iOmPVwm6EyaWcVZmcjwNH5GHFAYjzy07MOTJDKqGtQ9OOdIApYVZyDq9qPFgrUcqjHTh3pBJ9nz84SZnVg579YBJbPzgCyShUHiGVqd+kMBVa17NoNJ9jXOp5RFDpjy++9IXFDay1O2gjbz9vzEDWdMS4aI6VVr5ZZ9c4kBUMbUKgxKIl+JpkS/FTOHDQUu8Ny0VeC2lQA9opPujQXRl95sZqz/wDIjyp7REh2eanmfvDUX1wjMk7bYkEIGFESKT90SMU6WkXxel/aPTd0bKEgZNWgz6x538OqKZhUm4Hlm9eUb3Y94TUppLLC6lJURzsSBTSMzXKTpI0tG1GLbL9I5kW0h+WOXS5iHs+2CaAoZ3qKHmOd9ILatvEr6tKPboeFfSMhxd0XW+CYpNKM9XqwzvpWI28t2JmIIUCMQZxUEGjgj+QpQnWIyPiKViwgSzk2IA/avnFoucmYlSpbCniSzG9CkZNeIqcGn0J2eV743cqVM+WqtPCWYqAaoGo/EVM6SAq1ALnMVanUWj0v4h3YJqST9QqK2rb25Rjt67KpJUVAUOGgbDXCHu5LO5vfgNrTajekvSlmw7WZliG0zz08i0NuW6fvzixnSMLcajiARVutohYfbulrxfTspNUCk5/f85wuI6aUjmFHto+TQatf3rAQEm9eMOTC1OkApViGz7484RSuZP6iKGsN2DdY6YHBhsK79Icyvce9jATZoCNYCcMS0pAeoJyp7QSVHRzx/uClSlYnpUi7WEVOuS7uRkVqrTV/MwAjk5co5ovGcE8CBCkwUu8AFn8PJJmgAOySSLUGcbbY07SZwxlAk/7mWgp18JHjxci8VP8A/OtnSozir/TB0Lkn7RsUhMtKlEWqBxDXHCh6xlavNWRxr8s09Pj/AHadjXwpKYzAzETAGexAcgHq3laHviZBAwhOIFViBYd9iJfwxs7JBLuQVqZvqU5L8WArFhtuzBaFB2NweOfT8xmyyVmssdKjJbt2gqmnZ1bKhYY/RNYkAEuAoYSKPVvqHSz3YkS/EgqUgFmUCFJBLFKnqzauzXIIZ7d5csQbAHq5IB0cvpyiymFKwAAHBYNTCm+mvDWGy5U+Ev7iqDTuwFSRh+qmEk5Ua9Yy+/N1/OUENUMTXQEljl5Z841E1RQBcg0NR2L2iCkAhSiQApg7tq4e7VHlSEwzlB7kTJWqZgd77u+WUhAUsMGYE6lRURQGo8OQig+QAx1AOd43+79kJmj68K0qM1woApOJk4i1QWDgv0jJ7z2RMqcZeMLZICmukqAcGjOPfKNrBlt7fSjlxV8RQvTkA1swTV4Pwg8G42r6wCgxIfNh0f2MAn2i4VA533JbvrChV3rTWAevdvzHPppAA5KSSQO/7g0lobQM/wCx0vHYu/6gJPX5XwwgXJDC9QCSkqDZ3EPS/hgOxIcNyIKSpxwxJUPKLGRvAUSWokk2LEJIDtmzp/8AHlEudtiRiVZpQfgXmkV5PGB9rKuWW2j56ZwDagPpA4IdlDwJ/wCo+wgjHoSmRymFSpoeMcmUCYgg1PwApSSs0wqUEPX6gnEQBybzjT7WozFoR/sXU2Q8L3sS/wCYr/hXZky9jKlUxLTNQdMOOWqvFIAbnDu8dpMtaZqWcOA9snvUigyjJzLdmbRq4HWL+BttnQEoJq6g4Ya+zZCGNomVY+EF2US7nNmsXaM9su/CoMS1LBzQUu4EWOxpTMQoqmhRA8PgwsRUYnJa5tdxpGfLC48yOykmSZgIPBvKv3rDmxzgw83YZNVtainCIi5wBIOVGJelXfqIZkO6mehHlnelusLttHR9Ejec0FgCdLWDCop0iItIUkJV4QBiGiiS7Fv+tGL9IaUsqW5L1BFSKVz4xO2KUlSgSkL8Kglwk1xACnmOsOvgSFq0ZD4p3+uWkIlulahiUsuSlNgJYfCkXqBYUakYpRzLk1Ju7l6k5njxiw+J9t+dtU5dxiKU8k+Afb1iGC1aHMGuhPWN3T41CC459MnLkc5MZWR5c7WgZZrf05Q6QQSL9eOVYD5Z0z15fmO5xBAEFj69504wLs1NIWVxoM4kBxEplM9mBYvwNrwCyXhzFRmY6d2gGfKufHjp5RAHoqdtpid1VBDWGVbVg96bWsS5gd2Qokgv/FgfInk8UuxzkBypOHJhjANGyc5gg0iFtu8E4FMsMQaJF6ZVs+sZyw3LotviJnwlqHk2jCFOfOCCnZ3zyLZQ2SRrVjp3eNIqCQaQwfr29Ijd/iLHdkoKmID5+gD15wN0rCKtnoXyBL2bAzNKKVB1FyCcJBsAPFYdHio2tRVMwkO/0hwKM9+PW0Wa5hP1PhIKW0rW3N6RGmJKwlz4pfhpT0peMqLp2zRxx4ocl7EoJT/hQoihZRdndnBFC8IvZlJBZMyv8VAkhn+lYuOesT5EmcwKPmClbHDzelYu9k2skAFIQWAIAbL9RXnlcfqWXCPhU7rnfNxAklqEm/XMFnryiXOGEuAzdLgp5vn0iZtElKZhWA2JISoUDkPXmxN+ERxJPzi5DUsHcZNXlFdyTdronzkjKYEO7Xrflzibsi2NP4oJ60V+IGd9RswFOFx0anpD+wSAUKU9VOE8gCzdTCyfAXweJpmFTOCSRnxY+8PfNYJehalOIGukSN1bSTLTLUAsKwAJIDg6y1XB9KxI27dKggLlnHKAxZYkAgfUm7UFftWPRuaTpmOotq0VhVemnpf7wbilCOx+/OBXMBamXra+kBMZzzYc9YYWwFJo9O/1CpSNc26ZwqVeEsBbjxrEzcWz/MmhLBSiFFKS3iXhcCrVu3FoG6TZC5ZGw3Yg53fJoRGb5ta9Y0+2zpE3ZgmXKUJybq/2JOY1ZhSM0pJACsJAsHBD4SxrmQWdrZwkJ7lyqOk47WaTaZBUpySABUDQAYfxW3nELejFKmIz0OViT9TdbkxcbWxSej6ljw4E+kUu3rdCuAsBaljrXjHDE26LORJWilQS3I9t5QrvbhlpTsQKVFr6U87QBU/LKn5MXCkdhrGp+DNgEyYouB8tJPicuVHQNpGUZzHovwRsYRIxKcFZKv8Ax+kOdXSenOK2rnsxOjvpobp0y0l7CliTUgVdtCzEVcML2o0Vm99sQna0snClUtjlUqz6Bnjt7fFUmWVJSDMUaMFUTTWta1bMRjdu3mudMxqZ/pAGQ4HV4p6fBOT3S6ot5c0I8R7s9b2PeADtUF31b+ofKwVDIuSOANwY8k2Peak0ExQFDcn9xayt5rIcbQCWav2L2jnPQNPhjx1MZeG/3vPAZnpUZs3PNtfzDEhZSSokXH6EZvYN7K8OIAtnxPPlBr35LfCuaEYWDELUWA1ANeDxx/ZpL4as6faR7LrD8xkDMMTza/eUX0hGAJBoEipJsGuryjIo+LdlkOZYmTVUuMAdzcqq1rJjLb++K521MJimSLS0OE1p4s1lszTQCJjo8mR1VL6/8OWTUQXXJTSU/LAUGp9Jpk1Q9wQLxp90TCZKSFF7PxBN4yqpxWpyXNuQHBom7LvQywUpZnJ8QdyftYRr5YOS+pTwzUZc9FhvLcomeKSlKMihOJiRmkl2drZEGzxQTEKSSFAhQpW+eRvnGh2TfqRiC8QetPEmvqnyiVtPy5yUgFKy4/kAWrY30pHOM5wdSXA8sUJ8xZlJyGc5EGG0uWAFcr3yOt2i13tsaZSXCjVTBJSHtU4g1OheI+60t8yZiCcCQATi+peIDC2bA6R3U7juRXlBqVAb0nqUs4lzCEkAY1EkUZ+Bv2ImzdpmbUhIUslcslypVCFMCvgp0gKI4E5xUpHhVzT7w7sc/AtKmcPVxdJuOoeBxVcdohS5NZvBLS1Np5kaZxSbZJ8ClJ+nDnqWozRebUp5Km/1p309IoNpP+FfAivX7xXw3X8y3lX+CpS39faAK61g0wOG3Zi4UhAYnzt6zVoTLK2QhOEJT4QcvE31dYhLFvTvrApgaT7JTa6DIEKlbN5wmKEJgogdm08SbH0Oh/MSZG8SDUB6OWrpeIaVt+4eloc6ZkZdIVr8R4t3wWw+I1oSUpQlCm/5GdYz8JNukUq00u7XvwGevtEiZsRH1FnAIdJDg5w0ZSc1HoPyYWMYx+Uae+XzAKUHLZ8/Ot6QSZTinmQwgVLFWD8+cAVEw5zY8spsl+JU187WHDhACsAAYJRpAAgggrv9wLQVIAHJs4qUMRJYNWvdYlTMCJCEKfGr/KGZqnCMbh/oBtmYr0mhPf7ix3utIaVhGNGB1vUJEtghrM5JfhCvtJE32yGlTpVYORQP28CR4AWsSPOsNvD8kOhXBjDCmvb/ABsf9SPQmM7N/wDbq6e0aRSWRwwk+kZrbJoTIw5qwsOAqTTusVMP+y7m4/oVKFQUofqAJaH9nEXCkgJt4ACHNoLl+kCPvAHpzQR1hUh4cmIv3ygsahop+0P7Gl3vDExMTNiQ4iG+CYL4hdrWXAKiWAAcuwyERlJ1h/bfqhiIXQ83ywWgVQ6lPnBTxTmYmxNvAyiCZzDnyntBy5OtILQKLI5uYGdSJuAad9iIW0/UYE7CUaQKa0bozv0z5cYst9bVMUrCt8KVrUhw2IqIClYmdQOAVdg1Ih7Al5iAG+tN6i+YzHCJW9hOJQZuJikqlOp2llR+mtA4MK63IVfKQIe2VYCVvdqacQc6jPhDSUPbtoIJ8Pn9ocg2k8ASz/1PSkYjaJrl8gwEaXf204UBIuscaJzPU06GM4Jd/SK+njSss6h26GsNokSxDaUvEpKadOEWGyvFESZdz/cEAGhAh+EPKgJSEkCtbZwc298oGSKmFmVNSYj0bwZVE6QmjcoiAROliIkTj7GNr+qGEiH548UMwLoiXYSYVan41hEiCSHMAEgJhDeHZhDAQCYQ6sE2ivm/UecWc24AFyzcYr5yGUQ4LEhw9cqeUNE5ZCRuUttEk/8A2yx5qAhvbdnKcBKkqCkhSWXiwpcsk3wqFaOecBsy2WlWYUkg8iC/pEjb9nCVPjScZUpklyl1Gi9FcPtB94T7pBh9f0htCfWG0p75RIVKIA0Iyr/UMQFvDaDMWTlYDRItEYiOjoEqVIaTt2xZaYkKtHR0DBEf+UHMjo6AF0HIFIFdIWOg9GfQCbxOlQkdESGxjO0XeAIhI6BdEPs4wsm4jo6Aj0lThaEQISOhUdPTp0N/+sCh/klhR/2ScBt/Jgx5s8dHRKSfZzm2mKDJyM1PMIWPRuEFMRIDH/MQU/xMtPisaqBpajUe5jo6J2/UVSGh8p6iYqtjgHNy5+0PjaZQ+mQ/GZMKvQADWEjojbf6kbj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 descr="data:image/jpeg;base64,/9j/4AAQSkZJRgABAQAAAQABAAD/2wCEAAkGBxQTEhUUExQWFRUXGBoXGBcYGBYaHRgZHBodFx8fFxoaHSggGxolHBgcJDIhJSkrLi4uGh8zODMsNygtLisBCgoKDg0OGhAQGywlHyQsLDQsKywsLSwsLCwsLCwsLCwsLywsLCwsLCwsLywsLCwsLCwsLywsLCwsLCwsLCwsLP/AABEIAMgAsAMBIgACEQEDEQH/xAAcAAABBQEBAQAAAAAAAAAAAAACAQMEBQYABwj/xAA6EAABAgQDBgQGAgICAQUBAAABAhEAAyExEkFRBAVhcYHwIpGhwQYTMrHR4ULxI1IzcoIUNGJjogf/xAAaAQACAwEBAAAAAAAAAAAAAAAAAgEEBQMG/8QALhEAAgIBBQAAAwUJAAAAAAAAAAECEQMEEiExQSIyYRNCUfDxFCNxgZGhscHR/9oADAMBAAIRAxEAPwDIrRQkdGtQD7w9tcsLBw4U1PhDksBca8BDi0FhobGsNypKFBvCVPawIyILeGoJe0ZV+mxXhU7w3eVpxAEKA0ZxeuhDesVcpFOvsI020ugApLpCibVXX0ofWIG8pfy/EwAXellUo2lPMGLGPJ4V8mJLkrypgOVfOOM4uw89e/eBnT0s7Pdm5PEVW0qNbUypm147JHFySJSp7GpZoBe3CzvyHvEBSQ9Bx9TCGpfWG2I5vIyynbWClilTg0IZsNXfN3z+zQCdubInrEUgP6c6wtWHfODag3yJiNsGYPp7mCG1JqxbodDENqd3hVIplbXiexEbUMpyLiRMcjDWotXyEWOyGgcE05aRlkFi49O6xN2fb5ic34M41zt55xynib6O+PMl2jVoVlUd2gV1tk1uucV+x78SWxpw1yqn8j1ialaSHSUsa0LxTlBxfKL0ZxkuGBNFMyK5Z3zvFJv3ZnlOLir8CwPt5RfGW/uGseENrlBQIIcEfekNCe12Lkx740YmUK9QR0eCmW8/UA26Q4dmwlSTcEjjSrjoYbnEYj18qxo3ZjtV2AhmPWuVodSWxP8AnX1rDQR33eHA1eUDBG1nA0HP9wKF0pXvXyjp6mIzqRDNVul2TUnll5RnJcGrZLE3w+IG+VOPnFTvbb0pQqU2IqHRNXfndh1iVPn4JeJX8UjqRQZZmMlMViUVal47YcSbtnHPm2ql6ICCDfgMoTO3dYMB27FtesNPFwoCgd8IVJpCIMKEnLv9QAEFQQNBADhWCBpAAYtBCjcO6wKfMdmOSr9nWFGCR7QYENpFR51hzTl7wEphO0HKnKSXSW9eFR5QB4/fvWOIaFaGTa6L3ZN7J/lQgp1rWpB6W4xK2faEqFC/pnmIy5hyWtQ+ksefF44ywRfRZhqZLsl782cCZiFlMOSmNNePSKZa3A0b830i02veONBExJB8LEEMDWpcPr5xXFIyPMM2XOOuO1GmV8zTlaGrdLweIc9THACnDk0AdMu7+sdDibacMSvMtCSatq3t+o6apl9Ol46VysC3BmvGd4aq7KH4jnVSgWbEeOSX5B/OKYxP33/zTNEkJ8qfd4rzF/GqijNzO5tjiFeeIfmAKKevJoX+PX8wioc5iikSFAG9rcnIfnEYGHpiv0+ovEMkRI9unbxyk8v6Yerwky553GmkKU3zo1+DvAByL10/qOAoOlTCSh4gO7w4TQU0prf1gAIqLJI0IqzUIv5weIGup94YQsAJo4qG4HWBC6BqaxFE2SUFzBZdOGre0NSlM3n9j7esOA0HlEMZM5Q77tBpPfSCBpxtzaOwwoxykBQq/wCIiTJZB4nt/wC4mvHLTqH/AKiU6BqyEtL1FBoHYcoaaHVgpLcu/WAUnMQ6OTNfNUCo9+cPyVgCnFv7ivxVPX9RJDv6xQlHijUTMtvAf5Zrv9ah/wDomIhiw3w3zll7nF1IBiA8XodIzZqpMQG8KBAiDGUMILBLFTbpHISSaXNAOJtGk3d8OFSQpQcHvoPWOc8kYcyOuPHKbpGeKLhwM73tZoRUmh4N5tG92b4aGEeGrWwh/J7xZI+HkEMZQZmoAQS+VKU9oqy12NFhaOR5gpBBfSvrk8AujC7etXrHpG2fDUsn/iI1IGEMxrbt4zu+vh35dUOasxsHFG8iK5iOmPVwm6EyaWcVZmcjwNH5GHFAYjzy07MOTJDKqGtQ9OOdIApYVZyDq9qPFgrUcqjHTh3pBJ9nz84SZnVg579YBJbPzgCyShUHiGVqd+kMBVa17NoNJ9jXOp5RFDpjy++9IXFDay1O2gjbz9vzEDWdMS4aI6VVr5ZZ9c4kBUMbUKgxKIl+JpkS/FTOHDQUu8Ny0VeC2lQA9opPujQXRl95sZqz/wDIjyp7REh2eanmfvDUX1wjMk7bYkEIGFESKT90SMU6WkXxel/aPTd0bKEgZNWgz6x538OqKZhUm4Hlm9eUb3Y94TUppLLC6lJURzsSBTSMzXKTpI0tG1GLbL9I5kW0h+WOXS5iHs+2CaAoZ3qKHmOd9ILatvEr6tKPboeFfSMhxd0XW+CYpNKM9XqwzvpWI28t2JmIIUCMQZxUEGjgj+QpQnWIyPiKViwgSzk2IA/avnFoucmYlSpbCniSzG9CkZNeIqcGn0J2eV743cqVM+WqtPCWYqAaoGo/EVM6SAq1ALnMVanUWj0v4h3YJqST9QqK2rb25Rjt67KpJUVAUOGgbDXCHu5LO5vfgNrTajekvSlmw7WZliG0zz08i0NuW6fvzixnSMLcajiARVutohYfbulrxfTspNUCk5/f85wuI6aUjmFHto+TQatf3rAQEm9eMOTC1OkApViGz7484RSuZP6iKGsN2DdY6YHBhsK79Icyvce9jATZoCNYCcMS0pAeoJyp7QSVHRzx/uClSlYnpUi7WEVOuS7uRkVqrTV/MwAjk5co5ovGcE8CBCkwUu8AFn8PJJmgAOySSLUGcbbY07SZwxlAk/7mWgp18JHjxci8VP8A/OtnSozir/TB0Lkn7RsUhMtKlEWqBxDXHCh6xlavNWRxr8s09Pj/AHadjXwpKYzAzETAGexAcgHq3laHviZBAwhOIFViBYd9iJfwxs7JBLuQVqZvqU5L8WArFhtuzBaFB2NweOfT8xmyyVmssdKjJbt2gqmnZ1bKhYY/RNYkAEuAoYSKPVvqHSz3YkS/EgqUgFmUCFJBLFKnqzauzXIIZ7d5csQbAHq5IB0cvpyiymFKwAAHBYNTCm+mvDWGy5U+Ev7iqDTuwFSRh+qmEk5Ua9Yy+/N1/OUENUMTXQEljl5Z841E1RQBcg0NR2L2iCkAhSiQApg7tq4e7VHlSEwzlB7kTJWqZgd77u+WUhAUsMGYE6lRURQGo8OQig+QAx1AOd43+79kJmj68K0qM1woApOJk4i1QWDgv0jJ7z2RMqcZeMLZICmukqAcGjOPfKNrBlt7fSjlxV8RQvTkA1swTV4Pwg8G42r6wCgxIfNh0f2MAn2i4VA533JbvrChV3rTWAevdvzHPppAA5KSSQO/7g0lobQM/wCx0vHYu/6gJPX5XwwgXJDC9QCSkqDZ3EPS/hgOxIcNyIKSpxwxJUPKLGRvAUSWokk2LEJIDtmzp/8AHlEudtiRiVZpQfgXmkV5PGB9rKuWW2j56ZwDagPpA4IdlDwJ/wCo+wgjHoSmRymFSpoeMcmUCYgg1PwApSSs0wqUEPX6gnEQBybzjT7WozFoR/sXU2Q8L3sS/wCYr/hXZky9jKlUxLTNQdMOOWqvFIAbnDu8dpMtaZqWcOA9snvUigyjJzLdmbRq4HWL+BttnQEoJq6g4Ya+zZCGNomVY+EF2US7nNmsXaM9su/CoMS1LBzQUu4EWOxpTMQoqmhRA8PgwsRUYnJa5tdxpGfLC48yOykmSZgIPBvKv3rDmxzgw83YZNVtainCIi5wBIOVGJelXfqIZkO6mehHlnelusLttHR9Ejec0FgCdLWDCop0iItIUkJV4QBiGiiS7Fv+tGL9IaUsqW5L1BFSKVz4xO2KUlSgSkL8Kglwk1xACnmOsOvgSFq0ZD4p3+uWkIlulahiUsuSlNgJYfCkXqBYUakYpRzLk1Ju7l6k5njxiw+J9t+dtU5dxiKU8k+Afb1iGC1aHMGuhPWN3T41CC459MnLkc5MZWR5c7WgZZrf05Q6QQSL9eOVYD5Z0z15fmO5xBAEFj69504wLs1NIWVxoM4kBxEplM9mBYvwNrwCyXhzFRmY6d2gGfKufHjp5RAHoqdtpid1VBDWGVbVg96bWsS5gd2Qokgv/FgfInk8UuxzkBypOHJhjANGyc5gg0iFtu8E4FMsMQaJF6ZVs+sZyw3LotviJnwlqHk2jCFOfOCCnZ3zyLZQ2SRrVjp3eNIqCQaQwfr29Ijd/iLHdkoKmID5+gD15wN0rCKtnoXyBL2bAzNKKVB1FyCcJBsAPFYdHio2tRVMwkO/0hwKM9+PW0Wa5hP1PhIKW0rW3N6RGmJKwlz4pfhpT0peMqLp2zRxx4ocl7EoJT/hQoihZRdndnBFC8IvZlJBZMyv8VAkhn+lYuOesT5EmcwKPmClbHDzelYu9k2skAFIQWAIAbL9RXnlcfqWXCPhU7rnfNxAklqEm/XMFnryiXOGEuAzdLgp5vn0iZtElKZhWA2JISoUDkPXmxN+ERxJPzi5DUsHcZNXlFdyTdronzkjKYEO7Xrflzibsi2NP4oJ60V+IGd9RswFOFx0anpD+wSAUKU9VOE8gCzdTCyfAXweJpmFTOCSRnxY+8PfNYJehalOIGukSN1bSTLTLUAsKwAJIDg6y1XB9KxI27dKggLlnHKAxZYkAgfUm7UFftWPRuaTpmOotq0VhVemnpf7wbilCOx+/OBXMBamXra+kBMZzzYc9YYWwFJo9O/1CpSNc26ZwqVeEsBbjxrEzcWz/MmhLBSiFFKS3iXhcCrVu3FoG6TZC5ZGw3Yg53fJoRGb5ta9Y0+2zpE3ZgmXKUJybq/2JOY1ZhSM0pJACsJAsHBD4SxrmQWdrZwkJ7lyqOk47WaTaZBUpySABUDQAYfxW3nELejFKmIz0OViT9TdbkxcbWxSej6ljw4E+kUu3rdCuAsBaljrXjHDE26LORJWilQS3I9t5QrvbhlpTsQKVFr6U87QBU/LKn5MXCkdhrGp+DNgEyYouB8tJPicuVHQNpGUZzHovwRsYRIxKcFZKv8Ax+kOdXSenOK2rnsxOjvpobp0y0l7CliTUgVdtCzEVcML2o0Vm99sQna0snClUtjlUqz6Bnjt7fFUmWVJSDMUaMFUTTWta1bMRjdu3mudMxqZ/pAGQ4HV4p6fBOT3S6ot5c0I8R7s9b2PeADtUF31b+ofKwVDIuSOANwY8k2Peak0ExQFDcn9xayt5rIcbQCWav2L2jnPQNPhjx1MZeG/3vPAZnpUZs3PNtfzDEhZSSokXH6EZvYN7K8OIAtnxPPlBr35LfCuaEYWDELUWA1ANeDxx/ZpL4as6faR7LrD8xkDMMTza/eUX0hGAJBoEipJsGuryjIo+LdlkOZYmTVUuMAdzcqq1rJjLb++K521MJimSLS0OE1p4s1lszTQCJjo8mR1VL6/8OWTUQXXJTSU/LAUGp9Jpk1Q9wQLxp90TCZKSFF7PxBN4yqpxWpyXNuQHBom7LvQywUpZnJ8QdyftYRr5YOS+pTwzUZc9FhvLcomeKSlKMihOJiRmkl2drZEGzxQTEKSSFAhQpW+eRvnGh2TfqRiC8QetPEmvqnyiVtPy5yUgFKy4/kAWrY30pHOM5wdSXA8sUJ8xZlJyGc5EGG0uWAFcr3yOt2i13tsaZSXCjVTBJSHtU4g1OheI+60t8yZiCcCQATi+peIDC2bA6R3U7juRXlBqVAb0nqUs4lzCEkAY1EkUZ+Bv2ImzdpmbUhIUslcslypVCFMCvgp0gKI4E5xUpHhVzT7w7sc/AtKmcPVxdJuOoeBxVcdohS5NZvBLS1Np5kaZxSbZJ8ClJ+nDnqWozRebUp5Km/1p309IoNpP+FfAivX7xXw3X8y3lX+CpS39faAK61g0wOG3Zi4UhAYnzt6zVoTLK2QhOEJT4QcvE31dYhLFvTvrApgaT7JTa6DIEKlbN5wmKEJgogdm08SbH0Oh/MSZG8SDUB6OWrpeIaVt+4eloc6ZkZdIVr8R4t3wWw+I1oSUpQlCm/5GdYz8JNukUq00u7XvwGevtEiZsRH1FnAIdJDg5w0ZSc1HoPyYWMYx+Uae+XzAKUHLZ8/Ot6QSZTinmQwgVLFWD8+cAVEw5zY8spsl+JU187WHDhACsAAYJRpAAgggrv9wLQVIAHJs4qUMRJYNWvdYlTMCJCEKfGr/KGZqnCMbh/oBtmYr0mhPf7ix3utIaVhGNGB1vUJEtghrM5JfhCvtJE32yGlTpVYORQP28CR4AWsSPOsNvD8kOhXBjDCmvb/ABsf9SPQmM7N/wDbq6e0aRSWRwwk+kZrbJoTIw5qwsOAqTTusVMP+y7m4/oVKFQUofqAJaH9nEXCkgJt4ACHNoLl+kCPvAHpzQR1hUh4cmIv3ygsahop+0P7Gl3vDExMTNiQ4iG+CYL4hdrWXAKiWAAcuwyERlJ1h/bfqhiIXQ83ywWgVQ6lPnBTxTmYmxNvAyiCZzDnyntBy5OtILQKLI5uYGdSJuAad9iIW0/UYE7CUaQKa0bozv0z5cYst9bVMUrCt8KVrUhw2IqIClYmdQOAVdg1Ih7Al5iAG+tN6i+YzHCJW9hOJQZuJikqlOp2llR+mtA4MK63IVfKQIe2VYCVvdqacQc6jPhDSUPbtoIJ8Pn9ocg2k8ASz/1PSkYjaJrl8gwEaXf204UBIuscaJzPU06GM4Jd/SK+njSss6h26GsNokSxDaUvEpKadOEWGyvFESZdz/cEAGhAh+EPKgJSEkCtbZwc298oGSKmFmVNSYj0bwZVE6QmjcoiAROliIkTj7GNr+qGEiH548UMwLoiXYSYVan41hEiCSHMAEgJhDeHZhDAQCYQ6sE2ivm/UecWc24AFyzcYr5yGUQ4LEhw9cqeUNE5ZCRuUttEk/8A2yx5qAhvbdnKcBKkqCkhSWXiwpcsk3wqFaOecBsy2WlWYUkg8iC/pEjb9nCVPjScZUpklyl1Gi9FcPtB94T7pBh9f0htCfWG0p75RIVKIA0Iyr/UMQFvDaDMWTlYDRItEYiOjoEqVIaTt2xZaYkKtHR0DBEf+UHMjo6AF0HIFIFdIWOg9GfQCbxOlQkdESGxjO0XeAIhI6BdEPs4wsm4jo6Aj0lThaEQISOhUdPTp0N/+sCh/klhR/2ScBt/Jgx5s8dHRKSfZzm2mKDJyM1PMIWPRuEFMRIDH/MQU/xMtPisaqBpajUe5jo6J2/UVSGh8p6iYqtjgHNy5+0PjaZQ+mQ/GZMKvQADWEjojbf6kbj/2Q==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4" descr="https://upload.wikimedia.org/wikipedia/commons/thumb/0/02/Henry_the_Navigator1.jpg/220px-Henry_the_Navigator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600200"/>
            <a:ext cx="3121025" cy="274319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/>
          <p:nvPr/>
        </p:nvSpPr>
        <p:spPr>
          <a:xfrm>
            <a:off x="4038600" y="2362200"/>
            <a:ext cx="4953000" cy="3352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Born in 4 March 1394 in Porto, Kingdom of Portugal</a:t>
            </a:r>
            <a:endParaRPr/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3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of John I of Portugal and Philippa of Lancaster</a:t>
            </a:r>
            <a:endParaRPr/>
          </a:p>
          <a:p>
            <a:pPr marL="28575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4876800" y="1524000"/>
            <a:ext cx="4267200" cy="833734"/>
          </a:xfrm>
          <a:prstGeom prst="ellipse">
            <a:avLst/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About Henry?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155575" y="4495800"/>
            <a:ext cx="4264025" cy="2133600"/>
          </a:xfrm>
          <a:prstGeom prst="horizontalScroll">
            <a:avLst>
              <a:gd name="adj" fmla="val 12500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Died 13 November 1460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Place of death-Sagres, Kingdom of the Algarve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Algerian"/>
              <a:buNone/>
            </a:pPr>
            <a:r>
              <a:rPr lang="en-US" b="1">
                <a:solidFill>
                  <a:srgbClr val="7030A0"/>
                </a:solidFill>
                <a:latin typeface="Algerian"/>
                <a:ea typeface="Algerian"/>
                <a:cs typeface="Algerian"/>
                <a:sym typeface="Algerian"/>
              </a:rPr>
              <a:t>Henry as “</a:t>
            </a:r>
            <a:r>
              <a:rPr lang="en-US" b="1">
                <a:latin typeface="Algerian"/>
                <a:ea typeface="Algerian"/>
                <a:cs typeface="Algerian"/>
                <a:sym typeface="Algerian"/>
              </a:rPr>
              <a:t>The Navigator</a:t>
            </a:r>
            <a:r>
              <a:rPr lang="en-US" b="1">
                <a:solidFill>
                  <a:srgbClr val="7030A0"/>
                </a:solidFill>
                <a:latin typeface="Algerian"/>
                <a:ea typeface="Algerian"/>
                <a:cs typeface="Algerian"/>
                <a:sym typeface="Algerian"/>
              </a:rPr>
              <a:t>”</a:t>
            </a:r>
            <a:endParaRPr b="1">
              <a:solidFill>
                <a:srgbClr val="7030A0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33"/>
              </a:buClr>
              <a:buSzPts val="3200"/>
              <a:buChar char="•"/>
            </a:pPr>
            <a:r>
              <a:rPr lang="en-US" b="1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Henry never journeyed the sea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Henry organized expeditions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  of sailors to explore the western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  coast of Africa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990033"/>
              </a:buClr>
              <a:buSzPts val="3200"/>
              <a:buChar char="•"/>
            </a:pPr>
            <a:r>
              <a:rPr lang="en-US" b="1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In 1416, Henry founded the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990033"/>
              </a:buClr>
              <a:buSzPts val="3200"/>
              <a:buNone/>
            </a:pPr>
            <a:r>
              <a:rPr lang="en-US" b="1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   School of Navigation in Sagres,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990033"/>
              </a:buClr>
              <a:buSzPts val="3200"/>
              <a:buNone/>
            </a:pPr>
            <a:r>
              <a:rPr lang="en-US" b="1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   at the southwestern tip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990033"/>
              </a:buClr>
              <a:buSzPts val="3200"/>
              <a:buNone/>
            </a:pPr>
            <a:r>
              <a:rPr lang="en-US" b="1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   of Portugal</a:t>
            </a:r>
            <a:endParaRPr/>
          </a:p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>
              <a:solidFill>
                <a:srgbClr val="99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15" descr="http://www.msad40.org/%7Elibrary-williams/images/Explorer_ship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7050" y="3573275"/>
            <a:ext cx="2106950" cy="30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959"/>
              <a:buFont typeface="Algerian"/>
              <a:buNone/>
            </a:pPr>
            <a:r>
              <a:rPr lang="en-US" sz="3959" b="1">
                <a:solidFill>
                  <a:srgbClr val="7030A0"/>
                </a:solidFill>
                <a:latin typeface="Algerian"/>
                <a:ea typeface="Algerian"/>
                <a:cs typeface="Algerian"/>
                <a:sym typeface="Algerian"/>
              </a:rPr>
              <a:t>Henry as “</a:t>
            </a:r>
            <a:r>
              <a:rPr lang="en-US" sz="3959" b="1">
                <a:latin typeface="Algerian"/>
                <a:ea typeface="Algerian"/>
                <a:cs typeface="Algerian"/>
                <a:sym typeface="Algerian"/>
              </a:rPr>
              <a:t>The Navigator</a:t>
            </a:r>
            <a:r>
              <a:rPr lang="en-US" sz="3959" b="1">
                <a:solidFill>
                  <a:srgbClr val="7030A0"/>
                </a:solidFill>
                <a:latin typeface="Algerian"/>
                <a:ea typeface="Algerian"/>
                <a:cs typeface="Algerian"/>
                <a:sym typeface="Algerian"/>
              </a:rPr>
              <a:t>” Continued</a:t>
            </a:r>
            <a:endParaRPr sz="3959"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152400" y="1600200"/>
            <a:ext cx="85344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33"/>
              </a:buClr>
              <a:buSzPts val="3200"/>
              <a:buChar char="•"/>
            </a:pPr>
            <a:r>
              <a:rPr lang="en-US" b="1">
                <a:solidFill>
                  <a:srgbClr val="990033"/>
                </a:solidFill>
              </a:rPr>
              <a:t>Astronomers, geographers 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rgbClr val="990033"/>
              </a:buClr>
              <a:buSzPts val="3200"/>
              <a:buNone/>
            </a:pPr>
            <a:r>
              <a:rPr lang="en-US" b="1">
                <a:solidFill>
                  <a:srgbClr val="990033"/>
                </a:solidFill>
              </a:rPr>
              <a:t>   and mathematicians study 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rgbClr val="990033"/>
              </a:buClr>
              <a:buSzPts val="3200"/>
              <a:buNone/>
            </a:pPr>
            <a:r>
              <a:rPr lang="en-US" b="1">
                <a:solidFill>
                  <a:srgbClr val="990033"/>
                </a:solidFill>
              </a:rPr>
              <a:t>   and teach new methods of 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rgbClr val="990033"/>
              </a:buClr>
              <a:buSzPts val="3200"/>
              <a:buNone/>
            </a:pPr>
            <a:r>
              <a:rPr lang="en-US" b="1">
                <a:solidFill>
                  <a:srgbClr val="990033"/>
                </a:solidFill>
              </a:rPr>
              <a:t>   navigation and traveling the seas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Expeditions were planned 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using the latest maps, tools 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and information about wind 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currents in the Atlantic Ocean</a:t>
            </a:r>
            <a:endParaRPr/>
          </a:p>
        </p:txBody>
      </p:sp>
      <p:pic>
        <p:nvPicPr>
          <p:cNvPr id="113" name="Google Shape;113;p16" descr="https://encrypted-tbn1.gstatic.com/images?q=tbn:ANd9GcS_OfxiZiNsVm1zWrHo89XPTp9NqXmpFEAaZ3cmSPAKDy5Bqx1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3200" y="1066800"/>
            <a:ext cx="236220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 descr="http://thumbs.dreamstime.com/z/south-atlantic-ocean-319634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72200" y="4114800"/>
            <a:ext cx="2819400" cy="25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Algerian"/>
              <a:buNone/>
            </a:pPr>
            <a:r>
              <a:rPr lang="en-US" b="1">
                <a:solidFill>
                  <a:srgbClr val="7030A0"/>
                </a:solidFill>
                <a:latin typeface="Algerian"/>
                <a:ea typeface="Algerian"/>
                <a:cs typeface="Algerian"/>
                <a:sym typeface="Algerian"/>
              </a:rPr>
              <a:t>Who Were the explorers?</a:t>
            </a:r>
            <a:endParaRPr b="1">
              <a:solidFill>
                <a:srgbClr val="7030A0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120" name="Google Shape;120;p17"/>
          <p:cNvSpPr txBox="1">
            <a:spLocks noGrp="1"/>
          </p:cNvSpPr>
          <p:nvPr>
            <p:ph type="body" idx="1"/>
          </p:nvPr>
        </p:nvSpPr>
        <p:spPr>
          <a:xfrm>
            <a:off x="152400" y="1371600"/>
            <a:ext cx="8991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r>
              <a:rPr lang="en-US" sz="3300" b="1">
                <a:latin typeface="Bodoni"/>
                <a:ea typeface="Bodoni"/>
                <a:cs typeface="Bodoni"/>
                <a:sym typeface="Bodoni"/>
              </a:rPr>
              <a:t>Gil Eanes</a:t>
            </a:r>
            <a:endParaRPr/>
          </a:p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Clr>
                <a:srgbClr val="366092"/>
              </a:buClr>
              <a:buSzPts val="2600"/>
              <a:buNone/>
            </a:pPr>
            <a:r>
              <a:rPr lang="en-US" sz="2600">
                <a:solidFill>
                  <a:srgbClr val="366092"/>
                </a:solidFill>
                <a:latin typeface="Aharoni"/>
                <a:ea typeface="Aharoni"/>
                <a:cs typeface="Aharoni"/>
                <a:sym typeface="Aharoni"/>
              </a:rPr>
              <a:t>Born in Lagos, the Kingdom of Portugal and was the first person to sail beyond Cape Bojador</a:t>
            </a:r>
            <a:endParaRPr sz="2600">
              <a:solidFill>
                <a:srgbClr val="366092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>
              <a:solidFill>
                <a:srgbClr val="366092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marL="342900" lvl="0" indent="-342900" algn="l" rtl="0">
              <a:spcBef>
                <a:spcPts val="460"/>
              </a:spcBef>
              <a:spcAft>
                <a:spcPts val="0"/>
              </a:spcAft>
              <a:buClr>
                <a:srgbClr val="FF0066"/>
              </a:buClr>
              <a:buSzPts val="2300"/>
              <a:buChar char="•"/>
            </a:pPr>
            <a:r>
              <a:rPr lang="en-US" sz="2300" b="1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Eanes joined Henry’s expeditions in 1433</a:t>
            </a:r>
            <a:endParaRPr/>
          </a:p>
          <a:p>
            <a:pPr marL="342900" lvl="0" indent="-342900" algn="l" rtl="0">
              <a:spcBef>
                <a:spcPts val="460"/>
              </a:spcBef>
              <a:spcAft>
                <a:spcPts val="0"/>
              </a:spcAft>
              <a:buClr>
                <a:srgbClr val="00CC00"/>
              </a:buClr>
              <a:buSzPts val="2300"/>
              <a:buChar char="•"/>
            </a:pPr>
            <a:r>
              <a:rPr lang="en-US" sz="2300" b="1">
                <a:solidFill>
                  <a:srgbClr val="00CC00"/>
                </a:solidFill>
                <a:latin typeface="Arial"/>
                <a:ea typeface="Arial"/>
                <a:cs typeface="Arial"/>
                <a:sym typeface="Arial"/>
              </a:rPr>
              <a:t>Henry wanted Eanes to round the Cape of Bojador</a:t>
            </a:r>
            <a:endParaRPr/>
          </a:p>
          <a:p>
            <a:pPr marL="342900" lvl="0" indent="-342900" algn="l" rtl="0">
              <a:spcBef>
                <a:spcPts val="460"/>
              </a:spcBef>
              <a:spcAft>
                <a:spcPts val="0"/>
              </a:spcAft>
              <a:buClr>
                <a:srgbClr val="FF0066"/>
              </a:buClr>
              <a:buSzPts val="2300"/>
              <a:buChar char="•"/>
            </a:pPr>
            <a:r>
              <a:rPr lang="en-US" sz="2300" b="1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Eventually driven towards the Canary Islands</a:t>
            </a:r>
            <a:endParaRPr/>
          </a:p>
          <a:p>
            <a:pPr marL="342900" lvl="0" indent="-342900" algn="l" rtl="0">
              <a:spcBef>
                <a:spcPts val="460"/>
              </a:spcBef>
              <a:spcAft>
                <a:spcPts val="0"/>
              </a:spcAft>
              <a:buClr>
                <a:srgbClr val="00CC00"/>
              </a:buClr>
              <a:buSzPts val="2300"/>
              <a:buChar char="•"/>
            </a:pPr>
            <a:r>
              <a:rPr lang="en-US" sz="2300" b="1">
                <a:solidFill>
                  <a:srgbClr val="00CC00"/>
                </a:solidFill>
                <a:latin typeface="Arial"/>
                <a:ea typeface="Arial"/>
                <a:cs typeface="Arial"/>
                <a:sym typeface="Arial"/>
              </a:rPr>
              <a:t>Captured natives while there and took them back to </a:t>
            </a:r>
            <a:endParaRPr/>
          </a:p>
          <a:p>
            <a:pPr marL="0" lvl="0" indent="0" algn="l" rtl="0">
              <a:spcBef>
                <a:spcPts val="460"/>
              </a:spcBef>
              <a:spcAft>
                <a:spcPts val="0"/>
              </a:spcAft>
              <a:buClr>
                <a:srgbClr val="00CC00"/>
              </a:buClr>
              <a:buSzPts val="2300"/>
              <a:buNone/>
            </a:pPr>
            <a:r>
              <a:rPr lang="en-US" sz="2300" b="1">
                <a:solidFill>
                  <a:srgbClr val="00CC00"/>
                </a:solidFill>
                <a:latin typeface="Arial"/>
                <a:ea typeface="Arial"/>
                <a:cs typeface="Arial"/>
                <a:sym typeface="Arial"/>
              </a:rPr>
              <a:t>     Sagres</a:t>
            </a:r>
            <a:endParaRPr/>
          </a:p>
          <a:p>
            <a:pPr marL="342900" lvl="0" indent="-342900" algn="l" rtl="0">
              <a:spcBef>
                <a:spcPts val="460"/>
              </a:spcBef>
              <a:spcAft>
                <a:spcPts val="0"/>
              </a:spcAft>
              <a:buClr>
                <a:srgbClr val="FF0066"/>
              </a:buClr>
              <a:buSzPts val="2300"/>
              <a:buChar char="•"/>
            </a:pPr>
            <a:r>
              <a:rPr lang="en-US" sz="2300" b="1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Sailed beyond Cape Bojador in 1434 and brought plants back to Prince Henry to prove the voyage was a success</a:t>
            </a:r>
            <a:endParaRPr sz="2300" b="1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17" descr="http://www.historiadeportugal.info/historia-de-portugal/gil-eanes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31150" y="2542675"/>
            <a:ext cx="1324650" cy="155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600"/>
              <a:buFont typeface="Algerian"/>
              <a:buNone/>
            </a:pPr>
            <a:r>
              <a:rPr lang="en-US" sz="3600" b="1">
                <a:solidFill>
                  <a:srgbClr val="7030A0"/>
                </a:solidFill>
                <a:latin typeface="Algerian"/>
                <a:ea typeface="Algerian"/>
                <a:cs typeface="Algerian"/>
                <a:sym typeface="Algerian"/>
              </a:rPr>
              <a:t>…and it all started with portugal</a:t>
            </a:r>
            <a:endParaRPr sz="3600" b="1">
              <a:solidFill>
                <a:srgbClr val="7030A0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127" name="Google Shape;127;p18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lang="en-US" b="1">
                <a:solidFill>
                  <a:srgbClr val="FF0000"/>
                </a:solidFill>
                <a:latin typeface="Teko"/>
                <a:ea typeface="Teko"/>
                <a:cs typeface="Teko"/>
                <a:sym typeface="Teko"/>
              </a:rPr>
              <a:t>Because of Gil Eanes discovery of a safe passage around Cape Bojador, this marked the beginning of the Portuguese exploration of Africa</a:t>
            </a:r>
            <a:endParaRPr b="1">
              <a:solidFill>
                <a:srgbClr val="FF0000"/>
              </a:solidFill>
              <a:latin typeface="Teko"/>
              <a:ea typeface="Teko"/>
              <a:cs typeface="Teko"/>
              <a:sym typeface="Teko"/>
            </a:endParaRPr>
          </a:p>
        </p:txBody>
      </p:sp>
      <p:pic>
        <p:nvPicPr>
          <p:cNvPr id="128" name="Google Shape;128;p18" descr="https://encrypted-tbn1.gstatic.com/images?q=tbn:ANd9GcT4M8T0ALcqa13BOtEdlYmfubep3-6f-ElqQhTlY6YwVvnTEQd2QjLQ43w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3581400"/>
            <a:ext cx="41910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8" descr="http://epoca.globo.com/especiais/500anos/99083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7800" y="3657600"/>
            <a:ext cx="3581400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000"/>
              <a:buFont typeface="Algerian"/>
              <a:buNone/>
            </a:pPr>
            <a:r>
              <a:rPr lang="en-US" sz="3000" b="1">
                <a:solidFill>
                  <a:srgbClr val="7030A0"/>
                </a:solidFill>
                <a:latin typeface="Algerian"/>
                <a:ea typeface="Algerian"/>
                <a:cs typeface="Algerian"/>
                <a:sym typeface="Algerian"/>
              </a:rPr>
              <a:t>Christopher Columbus-Where was He Going?</a:t>
            </a:r>
            <a:endParaRPr sz="3000" b="1">
              <a:solidFill>
                <a:srgbClr val="7030A0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pic>
        <p:nvPicPr>
          <p:cNvPr id="135" name="Google Shape;135;p19" descr="http://powpak.nlsd.k12.oh.us/powpak/data/mcardiel/pictures/7.gif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762000"/>
            <a:ext cx="5791199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9"/>
          <p:cNvSpPr txBox="1"/>
          <p:nvPr/>
        </p:nvSpPr>
        <p:spPr>
          <a:xfrm>
            <a:off x="6019800" y="838200"/>
            <a:ext cx="312420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Columbus asked for permission from Monarch’s in Spain and Portugal to sail to the far east to look for trade routes to the west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1492, Queen Isabella and King Ferdinand of Spain granted his request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Columbus promised to bring back gold, spices and silk from Asia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19" descr="http://static1.businessinsider.com/image/4b0459e40000000000a61b68/how-gold-parties-rip-people-off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0600" y="4839236"/>
            <a:ext cx="13716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9" descr="http://us.123rf.com/400wm/400/400/erdosain/erdosain1211/erdosain121100009/16460325-various-bowls-of-spices-over-wooden-background-colours-and-texture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24601" y="4839236"/>
            <a:ext cx="1295399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9" descr="http://www.globaltextiles.com/html/images/upload/tradeleads/342/341206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72400" y="4839236"/>
            <a:ext cx="12192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9"/>
          <p:cNvSpPr txBox="1"/>
          <p:nvPr/>
        </p:nvSpPr>
        <p:spPr>
          <a:xfrm>
            <a:off x="228600" y="5029200"/>
            <a:ext cx="40386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Columbus also promised to spread Christianity and to explore China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also requested to be the Governor of the lands he discovered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Algerian"/>
              <a:buNone/>
            </a:pPr>
            <a:r>
              <a:rPr lang="en-US" sz="3200" b="1">
                <a:solidFill>
                  <a:srgbClr val="7030A0"/>
                </a:solidFill>
                <a:latin typeface="Algerian"/>
                <a:ea typeface="Algerian"/>
                <a:cs typeface="Algerian"/>
                <a:sym typeface="Algerian"/>
              </a:rPr>
              <a:t>Columbus and the Nina, the Pinta and the Santa Maria</a:t>
            </a:r>
            <a:endParaRPr sz="3200" b="1">
              <a:solidFill>
                <a:srgbClr val="7030A0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147" name="Google Shape;147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CC00"/>
              </a:buClr>
              <a:buSzPts val="2960"/>
              <a:buChar char="•"/>
            </a:pPr>
            <a:r>
              <a:rPr lang="en-US" sz="2960" b="1">
                <a:solidFill>
                  <a:srgbClr val="00CC00"/>
                </a:solidFill>
              </a:rPr>
              <a:t>Columbus set sail on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00CC00"/>
              </a:buClr>
              <a:buSzPts val="2960"/>
              <a:buNone/>
            </a:pPr>
            <a:r>
              <a:rPr lang="en-US" sz="2960" b="1">
                <a:solidFill>
                  <a:srgbClr val="00CC00"/>
                </a:solidFill>
              </a:rPr>
              <a:t>    August 3, 1492 and hit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00CC00"/>
              </a:buClr>
              <a:buSzPts val="2960"/>
              <a:buNone/>
            </a:pPr>
            <a:r>
              <a:rPr lang="en-US" sz="2960" b="1">
                <a:solidFill>
                  <a:srgbClr val="00CC00"/>
                </a:solidFill>
              </a:rPr>
              <a:t>    land on October 12, 1492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FF0000"/>
              </a:buClr>
              <a:buSzPts val="2960"/>
              <a:buChar char="•"/>
            </a:pPr>
            <a:r>
              <a:rPr lang="en-US" sz="2960" b="1">
                <a:solidFill>
                  <a:srgbClr val="FF0000"/>
                </a:solidFill>
              </a:rPr>
              <a:t>Thinking that it was Asia,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FF0000"/>
              </a:buClr>
              <a:buSzPts val="2960"/>
              <a:buNone/>
            </a:pPr>
            <a:r>
              <a:rPr lang="en-US" sz="2960" b="1">
                <a:solidFill>
                  <a:srgbClr val="FF0000"/>
                </a:solidFill>
              </a:rPr>
              <a:t>    Columbus named it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FF0000"/>
              </a:buClr>
              <a:buSzPts val="2960"/>
              <a:buNone/>
            </a:pPr>
            <a:r>
              <a:rPr lang="en-US" sz="2960" b="1">
                <a:solidFill>
                  <a:srgbClr val="FF0000"/>
                </a:solidFill>
              </a:rPr>
              <a:t>    </a:t>
            </a:r>
            <a:r>
              <a:rPr lang="en-US" sz="2960" b="1"/>
              <a:t>San Salvador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00CC00"/>
              </a:buClr>
              <a:buSzPts val="2960"/>
              <a:buChar char="•"/>
            </a:pPr>
            <a:r>
              <a:rPr lang="en-US" sz="2960" b="1">
                <a:solidFill>
                  <a:srgbClr val="00CC00"/>
                </a:solidFill>
              </a:rPr>
              <a:t>Still looking for China,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00CC00"/>
              </a:buClr>
              <a:buSzPts val="2960"/>
              <a:buNone/>
            </a:pPr>
            <a:r>
              <a:rPr lang="en-US" sz="2960" b="1">
                <a:solidFill>
                  <a:srgbClr val="00CC00"/>
                </a:solidFill>
              </a:rPr>
              <a:t>    Columbus went on to Cuba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FF0000"/>
              </a:buClr>
              <a:buSzPts val="2960"/>
              <a:buChar char="•"/>
            </a:pPr>
            <a:r>
              <a:rPr lang="en-US" sz="2960" b="1">
                <a:solidFill>
                  <a:srgbClr val="FF0000"/>
                </a:solidFill>
              </a:rPr>
              <a:t>Columbus still never found the “riches” he was looking for</a:t>
            </a:r>
            <a:endParaRPr/>
          </a:p>
        </p:txBody>
      </p:sp>
      <p:pic>
        <p:nvPicPr>
          <p:cNvPr id="148" name="Google Shape;148;p20" descr="C:\Users\Heather\AppData\Local\Microsoft\Windows\Temporary Internet Files\Content.IE5\HDL7T4WR\MC900150095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8800" y="1981200"/>
            <a:ext cx="3124200" cy="167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0" descr="http://www.wordtravels.com/images/map/Cuba_map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38800" y="3886200"/>
            <a:ext cx="3124200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959"/>
              <a:buFont typeface="Algerian"/>
              <a:buNone/>
            </a:pPr>
            <a:r>
              <a:rPr lang="en-US" sz="3959" b="1">
                <a:solidFill>
                  <a:srgbClr val="7030A0"/>
                </a:solidFill>
                <a:latin typeface="Algerian"/>
                <a:ea typeface="Algerian"/>
                <a:cs typeface="Algerian"/>
                <a:sym typeface="Algerian"/>
              </a:rPr>
              <a:t>Columbus’s Remaining Voyages</a:t>
            </a:r>
            <a:endParaRPr sz="3959" b="1">
              <a:solidFill>
                <a:srgbClr val="7030A0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155" name="Google Shape;155;p21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CC00"/>
              </a:buClr>
              <a:buSzPts val="2960"/>
              <a:buChar char="•"/>
            </a:pPr>
            <a:r>
              <a:rPr lang="en-US" sz="2960" b="1">
                <a:solidFill>
                  <a:srgbClr val="00CC00"/>
                </a:solidFill>
                <a:latin typeface="Arial"/>
                <a:ea typeface="Arial"/>
                <a:cs typeface="Arial"/>
                <a:sym typeface="Arial"/>
              </a:rPr>
              <a:t>On November 3, 1493, Columbus thought he had found the islands of Japan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FF0000"/>
              </a:buClr>
              <a:buSzPts val="2960"/>
              <a:buChar char="•"/>
            </a:pPr>
            <a:r>
              <a:rPr lang="en-US" sz="296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 islands were </a:t>
            </a:r>
            <a:r>
              <a:rPr lang="en-US" sz="2960" b="1">
                <a:latin typeface="Arial"/>
                <a:ea typeface="Arial"/>
                <a:cs typeface="Arial"/>
                <a:sym typeface="Arial"/>
              </a:rPr>
              <a:t>Dominica</a:t>
            </a:r>
            <a:r>
              <a:rPr lang="en-US" sz="296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960" b="1">
                <a:latin typeface="Arial"/>
                <a:ea typeface="Arial"/>
                <a:cs typeface="Arial"/>
                <a:sym typeface="Arial"/>
              </a:rPr>
              <a:t>Guadeloupe</a:t>
            </a:r>
            <a:r>
              <a:rPr lang="en-US" sz="296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2960" b="1">
                <a:latin typeface="Arial"/>
                <a:ea typeface="Arial"/>
                <a:cs typeface="Arial"/>
                <a:sym typeface="Arial"/>
              </a:rPr>
              <a:t>Jamaica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00CC00"/>
              </a:buClr>
              <a:buSzPts val="2960"/>
              <a:buChar char="•"/>
            </a:pPr>
            <a:r>
              <a:rPr lang="en-US" sz="2960" b="1">
                <a:solidFill>
                  <a:srgbClr val="00CC00"/>
                </a:solidFill>
                <a:latin typeface="Arial"/>
                <a:ea typeface="Arial"/>
                <a:cs typeface="Arial"/>
                <a:sym typeface="Arial"/>
              </a:rPr>
              <a:t>Columbus still found no riches and continued on his quest for Spain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FF0000"/>
              </a:buClr>
              <a:buSzPts val="2960"/>
              <a:buChar char="•"/>
            </a:pPr>
            <a:r>
              <a:rPr lang="en-US" sz="296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On July 31, 1498, Columbus discovered </a:t>
            </a:r>
            <a:r>
              <a:rPr lang="en-US" sz="2960" b="1">
                <a:latin typeface="Arial"/>
                <a:ea typeface="Arial"/>
                <a:cs typeface="Arial"/>
                <a:sym typeface="Arial"/>
              </a:rPr>
              <a:t>Trinidad and Tobago</a:t>
            </a:r>
            <a:r>
              <a:rPr lang="en-US" sz="296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960" b="1">
                <a:latin typeface="Arial"/>
                <a:ea typeface="Arial"/>
                <a:cs typeface="Arial"/>
                <a:sym typeface="Arial"/>
              </a:rPr>
              <a:t>Grenada</a:t>
            </a:r>
            <a:r>
              <a:rPr lang="en-US" sz="296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2960" b="1">
                <a:latin typeface="Arial"/>
                <a:ea typeface="Arial"/>
                <a:cs typeface="Arial"/>
                <a:sym typeface="Arial"/>
              </a:rPr>
              <a:t>Margarita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00CC00"/>
              </a:buClr>
              <a:buSzPts val="2960"/>
              <a:buChar char="•"/>
            </a:pPr>
            <a:r>
              <a:rPr lang="en-US" sz="2960" b="1">
                <a:solidFill>
                  <a:srgbClr val="00CC00"/>
                </a:solidFill>
                <a:latin typeface="Arial"/>
                <a:ea typeface="Arial"/>
                <a:cs typeface="Arial"/>
                <a:sym typeface="Arial"/>
              </a:rPr>
              <a:t>He also reached the South American mainland</a:t>
            </a:r>
            <a:endParaRPr sz="2960" b="1">
              <a:solidFill>
                <a:srgbClr val="00CC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871</Words>
  <Application>Microsoft Office PowerPoint</Application>
  <PresentationFormat>On-screen Show (4:3)</PresentationFormat>
  <Paragraphs>92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Algerian</vt:lpstr>
      <vt:lpstr>Bodoni</vt:lpstr>
      <vt:lpstr>Calibri</vt:lpstr>
      <vt:lpstr>Teko</vt:lpstr>
      <vt:lpstr>Aparajita</vt:lpstr>
      <vt:lpstr>Arimo</vt:lpstr>
      <vt:lpstr>Arial</vt:lpstr>
      <vt:lpstr>Arial Black</vt:lpstr>
      <vt:lpstr>Aharoni</vt:lpstr>
      <vt:lpstr>Office Theme</vt:lpstr>
      <vt:lpstr>PowerPoint Presentation</vt:lpstr>
      <vt:lpstr>PowerPoint Presentation</vt:lpstr>
      <vt:lpstr>Henry as “The Navigator”</vt:lpstr>
      <vt:lpstr>Henry as “The Navigator” Continued</vt:lpstr>
      <vt:lpstr>Who Were the explorers?</vt:lpstr>
      <vt:lpstr>…and it all started with portugal</vt:lpstr>
      <vt:lpstr>Christopher Columbus-Where was He Going?</vt:lpstr>
      <vt:lpstr>Columbus and the Nina, the Pinta and the Santa Maria</vt:lpstr>
      <vt:lpstr>Columbus’s Remaining Voyages</vt:lpstr>
      <vt:lpstr>The End of the Voyage and Columbus’s Legacy</vt:lpstr>
      <vt:lpstr>…Continuing with Vasco Da Gama</vt:lpstr>
      <vt:lpstr>The Voyages of Vasco da Gama</vt:lpstr>
      <vt:lpstr>Ferdinand Magellan</vt:lpstr>
      <vt:lpstr>Magellan…The Final Years</vt:lpstr>
      <vt:lpstr>Circling the Globe…Finally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Kelly-Rouse</dc:creator>
  <cp:lastModifiedBy>Lisa Kelly-Rouse _ Staff - LufkinRdMS</cp:lastModifiedBy>
  <cp:revision>1</cp:revision>
  <dcterms:modified xsi:type="dcterms:W3CDTF">2020-09-11T17:39:03Z</dcterms:modified>
</cp:coreProperties>
</file>