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jalla One" panose="020B0604020202020204" charset="0"/>
      <p:regular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Oswald" panose="020B0604020202020204" charset="0"/>
      <p:regular r:id="rId23"/>
      <p:bold r:id="rId24"/>
    </p:embeddedFont>
    <p:embeddedFont>
      <p:font typeface="Shadows Into Light Two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40"/>
              </a:spcBef>
              <a:spcAft>
                <a:spcPts val="0"/>
              </a:spcAft>
              <a:buClr>
                <a:srgbClr val="8CADAE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40"/>
              </a:spcBef>
              <a:spcAft>
                <a:spcPts val="0"/>
              </a:spcAft>
              <a:buClr>
                <a:srgbClr val="8C7B70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40"/>
              </a:spcBef>
              <a:spcAft>
                <a:spcPts val="0"/>
              </a:spcAft>
              <a:buClr>
                <a:srgbClr val="8FB08C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084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○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640"/>
              </a:spcBef>
              <a:spcAft>
                <a:spcPts val="0"/>
              </a:spcAft>
              <a:buClr>
                <a:srgbClr val="8CADAE"/>
              </a:buClr>
              <a:buSzPts val="2400"/>
              <a:buFont typeface="Noto Sans Symbols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0839" algn="l" rtl="0">
              <a:spcBef>
                <a:spcPts val="640"/>
              </a:spcBef>
              <a:spcAft>
                <a:spcPts val="0"/>
              </a:spcAft>
              <a:buClr>
                <a:srgbClr val="8C7B70"/>
              </a:buClr>
              <a:buSzPts val="2240"/>
              <a:buFont typeface="Noto Sans Symbols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rgbClr val="8FB08C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155575" y="241935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" name="Google Shape;12;p1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084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○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640"/>
              </a:spcBef>
              <a:spcAft>
                <a:spcPts val="0"/>
              </a:spcAft>
              <a:buClr>
                <a:srgbClr val="8CADAE"/>
              </a:buClr>
              <a:buSzPts val="2400"/>
              <a:buFont typeface="Noto Sans Symbols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0839" algn="l" rtl="0">
              <a:spcBef>
                <a:spcPts val="640"/>
              </a:spcBef>
              <a:spcAft>
                <a:spcPts val="0"/>
              </a:spcAft>
              <a:buClr>
                <a:srgbClr val="8C7B70"/>
              </a:buClr>
              <a:buSzPts val="2240"/>
              <a:buFont typeface="Noto Sans Symbols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rgbClr val="8FB08C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3" name="Google Shape;33;p3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" name="Google Shape;34;p3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B989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084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○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640"/>
              </a:spcBef>
              <a:spcAft>
                <a:spcPts val="0"/>
              </a:spcAft>
              <a:buClr>
                <a:srgbClr val="8CADAE"/>
              </a:buClr>
              <a:buSzPts val="2400"/>
              <a:buFont typeface="Noto Sans Symbols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0839" algn="l" rtl="0">
              <a:spcBef>
                <a:spcPts val="640"/>
              </a:spcBef>
              <a:spcAft>
                <a:spcPts val="0"/>
              </a:spcAft>
              <a:buClr>
                <a:srgbClr val="8C7B70"/>
              </a:buClr>
              <a:buSzPts val="2240"/>
              <a:buFont typeface="Noto Sans Symbols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rgbClr val="8FB08C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Tahoma"/>
              <a:buNone/>
              <a:defRPr sz="1600" b="0" i="0" u="none">
                <a:solidFill>
                  <a:srgbClr val="7B989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685800" y="2378075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88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Motivations for</a:t>
            </a:r>
            <a:r>
              <a:rPr lang="en-US" sz="8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8800" i="0" u="none" strike="noStrike" cap="none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rPr>
              <a:t>  </a:t>
            </a:r>
            <a:endParaRPr sz="8800" i="0" u="none" strike="noStrike" cap="none">
              <a:solidFill>
                <a:srgbClr val="434343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8800" b="1">
                <a:solidFill>
                  <a:srgbClr val="434343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</a:t>
            </a:r>
            <a:r>
              <a:rPr lang="en-US" sz="8800" b="1" i="0" u="none" strike="noStrike" cap="none">
                <a:solidFill>
                  <a:srgbClr val="434343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Exploration</a:t>
            </a:r>
            <a:endParaRPr b="1">
              <a:solidFill>
                <a:srgbClr val="434343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>
            <a:off x="685800" y="542275"/>
            <a:ext cx="77724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6000" b="1">
              <a:solidFill>
                <a:srgbClr val="000000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7200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CAUSES OF</a:t>
            </a:r>
            <a:r>
              <a:rPr lang="en-US" sz="7200" i="0" u="none" strike="noStrike" cap="none">
                <a:solidFill>
                  <a:srgbClr val="000000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72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exploration</a:t>
            </a:r>
            <a:endParaRPr sz="7200" i="0" u="none" strike="noStrike" cap="non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4800">
                <a:latin typeface="Lato"/>
                <a:ea typeface="Lato"/>
                <a:cs typeface="Lato"/>
                <a:sym typeface="Lato"/>
              </a:rPr>
              <a:t>God</a:t>
            </a:r>
            <a:endParaRPr sz="48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4800">
                <a:latin typeface="Lato"/>
                <a:ea typeface="Lato"/>
                <a:cs typeface="Lato"/>
                <a:sym typeface="Lato"/>
              </a:rPr>
              <a:t>Glory</a:t>
            </a:r>
            <a:endParaRPr sz="48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4800">
                <a:latin typeface="Lato"/>
                <a:ea typeface="Lato"/>
                <a:cs typeface="Lato"/>
                <a:sym typeface="Lato"/>
              </a:rPr>
              <a:t>Gold</a:t>
            </a:r>
            <a:endParaRPr sz="4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70075" y="228600"/>
            <a:ext cx="87999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>
                <a:solidFill>
                  <a:srgbClr val="7F7F7F"/>
                </a:solidFill>
                <a:latin typeface="Fjalla One"/>
                <a:ea typeface="Fjalla One"/>
                <a:cs typeface="Fjalla One"/>
                <a:sym typeface="Fjalla One"/>
              </a:rPr>
              <a:t>THE THREE G’S	   		</a:t>
            </a:r>
            <a:r>
              <a:rPr lang="en-US" b="1">
                <a:solidFill>
                  <a:srgbClr val="7F7F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						  </a:t>
            </a:r>
            <a:r>
              <a:rPr lang="en-US" b="1">
                <a:solidFill>
                  <a:srgbClr val="FFFFFF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GOD</a:t>
            </a:r>
            <a:endParaRPr b="1">
              <a:solidFill>
                <a:srgbClr val="FFFFFF"/>
              </a:solidFill>
              <a:highlight>
                <a:schemeClr val="accent6"/>
              </a:highlight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7260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Goal: Spread of Christianity</a:t>
            </a:r>
            <a:endParaRPr sz="4000" i="0" u="none" strike="noStrike" cap="non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Limit spread of Islam 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monopoly on Asian spice trade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Convert native populations 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exploit them for land, labor, and resources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Belief that God would reward them 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natives would be civilized and cultured </a:t>
            </a:r>
            <a:r>
              <a:rPr lang="en-US"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7F7F7F"/>
              </a:solidFill>
            </a:endParaRPr>
          </a:p>
        </p:txBody>
      </p:sp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14449"/>
          <a:stretch/>
        </p:blipFill>
        <p:spPr>
          <a:xfrm>
            <a:off x="6596450" y="4326050"/>
            <a:ext cx="2623751" cy="224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G</a:t>
            </a:r>
            <a:r>
              <a:rPr lang="en-US" sz="40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oal: </a:t>
            </a:r>
            <a:endParaRPr sz="40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Reputation 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Recognition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Fame</a:t>
            </a:r>
            <a:r>
              <a:rPr lang="en-US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&amp; f</a:t>
            </a: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ortune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Legacy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4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Amerigo Vespucci → “America”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70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4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Christopher Columbus → Columbus Day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0" y="0"/>
            <a:ext cx="8966400" cy="1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7F7F7F"/>
                </a:solidFill>
                <a:latin typeface="Fjalla One"/>
                <a:ea typeface="Fjalla One"/>
                <a:cs typeface="Fjalla One"/>
                <a:sym typeface="Fjalla One"/>
              </a:rPr>
              <a:t>THE THREE G’S	   		</a:t>
            </a:r>
            <a:r>
              <a:rPr lang="en-US" sz="4400" b="1">
                <a:solidFill>
                  <a:srgbClr val="7F7F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					  </a:t>
            </a:r>
            <a:r>
              <a:rPr lang="en-US" sz="4400" b="1">
                <a:solidFill>
                  <a:schemeClr val="accent6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.</a:t>
            </a:r>
            <a:r>
              <a:rPr lang="en-US" sz="4400" b="1">
                <a:solidFill>
                  <a:srgbClr val="FFFFFF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GLORY</a:t>
            </a:r>
            <a:r>
              <a:rPr lang="en-US" sz="4400" b="1">
                <a:solidFill>
                  <a:schemeClr val="accent6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.</a:t>
            </a:r>
            <a:r>
              <a:rPr lang="en-US" sz="4400" b="1">
                <a:solidFill>
                  <a:srgbClr val="FFFFFF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</a:t>
            </a:r>
            <a:endParaRPr sz="4400" b="1">
              <a:solidFill>
                <a:srgbClr val="FFFFFF"/>
              </a:solidFill>
              <a:highlight>
                <a:schemeClr val="accent6"/>
              </a:highlight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b="57495"/>
          <a:stretch/>
        </p:blipFill>
        <p:spPr>
          <a:xfrm>
            <a:off x="3872200" y="1514050"/>
            <a:ext cx="5171525" cy="219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9"/>
          <p:cNvPicPr preferRelativeResize="0"/>
          <p:nvPr/>
        </p:nvPicPr>
        <p:blipFill rotWithShape="1">
          <a:blip r:embed="rId3">
            <a:alphaModFix amt="20000"/>
          </a:blip>
          <a:srcRect b="14008"/>
          <a:stretch/>
        </p:blipFill>
        <p:spPr>
          <a:xfrm>
            <a:off x="4988225" y="1414775"/>
            <a:ext cx="4338651" cy="37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0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Goal: Increase trade</a:t>
            </a:r>
            <a:endParaRPr sz="4000" b="1" i="0" u="none" strike="noStrike" cap="non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Asia → home to valuable spices, silk, porcelain, and tea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Huge potential for profits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●"/>
            </a:pPr>
            <a:r>
              <a:rPr lang="en-US" sz="32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Competition for control over sea-based trade routes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Northwest Passage: a water route through North America to reach the Pacific → Asia</a:t>
            </a:r>
            <a:endParaRPr sz="3200" i="0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273050" marR="0" lvl="0" indent="-100329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88800" y="121175"/>
            <a:ext cx="89664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7F7F7F"/>
                </a:solidFill>
                <a:latin typeface="Fjalla One"/>
                <a:ea typeface="Fjalla One"/>
                <a:cs typeface="Fjalla One"/>
                <a:sym typeface="Fjalla One"/>
              </a:rPr>
              <a:t>THE THREE G’S	   		</a:t>
            </a:r>
            <a:r>
              <a:rPr lang="en-US" sz="4400" b="1">
                <a:solidFill>
                  <a:srgbClr val="7F7F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						  </a:t>
            </a:r>
            <a:r>
              <a:rPr lang="en-US" sz="4400" b="1">
                <a:solidFill>
                  <a:srgbClr val="FFFFFF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GOLD</a:t>
            </a:r>
            <a:endParaRPr sz="4400" b="1">
              <a:solidFill>
                <a:srgbClr val="FFFFFF"/>
              </a:solidFill>
              <a:highlight>
                <a:schemeClr val="accent6"/>
              </a:highlight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45800" y="1527175"/>
            <a:ext cx="881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 b="1" i="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Mercantilism: </a:t>
            </a:r>
            <a:r>
              <a:rPr lang="en-US" sz="3200" i="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policy that a country’s power depends on its wealth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 sz="320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Wealth came from trade and gold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Lato"/>
              <a:buChar char="○"/>
            </a:pPr>
            <a:r>
              <a:rPr lang="en-US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Created rivalry to establish colonies to send goods back to home country</a:t>
            </a: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88800" y="121175"/>
            <a:ext cx="89664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7F7F7F"/>
                </a:solidFill>
                <a:latin typeface="Fjalla One"/>
                <a:ea typeface="Fjalla One"/>
                <a:cs typeface="Fjalla One"/>
                <a:sym typeface="Fjalla One"/>
              </a:rPr>
              <a:t>THE THREE G’S	   		</a:t>
            </a:r>
            <a:r>
              <a:rPr lang="en-US" sz="4400" b="1">
                <a:solidFill>
                  <a:srgbClr val="7F7F7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						  </a:t>
            </a:r>
            <a:r>
              <a:rPr lang="en-US" sz="4400" b="1">
                <a:solidFill>
                  <a:srgbClr val="FFFFFF"/>
                </a:solidFill>
                <a:highlight>
                  <a:schemeClr val="accent6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GOLD</a:t>
            </a:r>
            <a:endParaRPr sz="4400" b="1">
              <a:solidFill>
                <a:srgbClr val="FFFFFF"/>
              </a:solidFill>
              <a:highlight>
                <a:schemeClr val="accent6"/>
              </a:highlight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3">
            <a:alphaModFix/>
          </a:blip>
          <a:srcRect l="1484" t="13318" r="859" b="4009"/>
          <a:stretch/>
        </p:blipFill>
        <p:spPr>
          <a:xfrm>
            <a:off x="1323200" y="4165825"/>
            <a:ext cx="6845851" cy="2196975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1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Fjalla One</vt:lpstr>
      <vt:lpstr>Shadows Into Light Two</vt:lpstr>
      <vt:lpstr>Noto Sans Symbols</vt:lpstr>
      <vt:lpstr>Georgia</vt:lpstr>
      <vt:lpstr>Tahoma</vt:lpstr>
      <vt:lpstr>Oswald</vt:lpstr>
      <vt:lpstr>Arial</vt:lpstr>
      <vt:lpstr>Lato</vt:lpstr>
      <vt:lpstr>1_Civic</vt:lpstr>
      <vt:lpstr>2_Civic</vt:lpstr>
      <vt:lpstr>Motivations for       Exploration</vt:lpstr>
      <vt:lpstr> CAUSES OF exploration</vt:lpstr>
      <vt:lpstr>THE THREE G’S               GOD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Motivations for       Exploration</dc:title>
  <dc:creator>Lisa Kelly-Rouse</dc:creator>
  <cp:lastModifiedBy>Lisa Kelly-Rouse _ Staff - LufkinRdMS</cp:lastModifiedBy>
  <cp:revision>1</cp:revision>
  <dcterms:modified xsi:type="dcterms:W3CDTF">2020-09-11T17:50:19Z</dcterms:modified>
</cp:coreProperties>
</file>